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4" r:id="rId1"/>
  </p:sldMasterIdLst>
  <p:notesMasterIdLst>
    <p:notesMasterId r:id="rId44"/>
  </p:notesMasterIdLst>
  <p:handoutMasterIdLst>
    <p:handoutMasterId r:id="rId45"/>
  </p:handoutMasterIdLst>
  <p:sldIdLst>
    <p:sldId id="256" r:id="rId2"/>
    <p:sldId id="289" r:id="rId3"/>
    <p:sldId id="290" r:id="rId4"/>
    <p:sldId id="257" r:id="rId5"/>
    <p:sldId id="258" r:id="rId6"/>
    <p:sldId id="284" r:id="rId7"/>
    <p:sldId id="259" r:id="rId8"/>
    <p:sldId id="260" r:id="rId9"/>
    <p:sldId id="279" r:id="rId10"/>
    <p:sldId id="280" r:id="rId11"/>
    <p:sldId id="281" r:id="rId12"/>
    <p:sldId id="291" r:id="rId13"/>
    <p:sldId id="292" r:id="rId14"/>
    <p:sldId id="293" r:id="rId15"/>
    <p:sldId id="294" r:id="rId16"/>
    <p:sldId id="295" r:id="rId17"/>
    <p:sldId id="302" r:id="rId18"/>
    <p:sldId id="300" r:id="rId19"/>
    <p:sldId id="285" r:id="rId20"/>
    <p:sldId id="287" r:id="rId21"/>
    <p:sldId id="286" r:id="rId22"/>
    <p:sldId id="288" r:id="rId23"/>
    <p:sldId id="303" r:id="rId24"/>
    <p:sldId id="304" r:id="rId25"/>
    <p:sldId id="301" r:id="rId26"/>
    <p:sldId id="298" r:id="rId27"/>
    <p:sldId id="261" r:id="rId28"/>
    <p:sldId id="265" r:id="rId29"/>
    <p:sldId id="263" r:id="rId30"/>
    <p:sldId id="299" r:id="rId31"/>
    <p:sldId id="264" r:id="rId32"/>
    <p:sldId id="268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2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k-SK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k-SK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k-SK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786588-DE50-4A33-87D6-8C42A964CE77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k-S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k-SK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k-S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BCE2DC-7857-4D7D-BD8D-8F115CEDD9F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1C404-9EAA-40D5-B85E-8FBA5366B2EC}" type="slidenum">
              <a:rPr lang="cs-CZ"/>
              <a:pPr/>
              <a:t>11</a:t>
            </a:fld>
            <a:endParaRPr lang="cs-CZ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7FFD8-6450-405F-99AE-0D6939C31F4D}" type="slidenum">
              <a:rPr lang="sk-SK"/>
              <a:pPr/>
              <a:t>34</a:t>
            </a:fld>
            <a:endParaRPr lang="sk-SK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C0294-1100-4F69-B0A7-8F160A71FAFE}" type="slidenum">
              <a:rPr lang="cs-CZ"/>
              <a:pPr/>
              <a:t>13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77A75-D6F3-4A89-A890-5AA2A99BBABC}" type="slidenum">
              <a:rPr lang="cs-CZ"/>
              <a:pPr/>
              <a:t>22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AFD0F-7444-4232-AFC3-874BFFBC8256}" type="slidenum">
              <a:rPr lang="cs-CZ"/>
              <a:pPr/>
              <a:t>23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93DF2-FFCD-458F-9F5C-B10F1DBC769D}" type="slidenum">
              <a:rPr lang="sk-SK"/>
              <a:pPr/>
              <a:t>26</a:t>
            </a:fld>
            <a:endParaRPr lang="sk-SK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BBFF3-DC5B-4266-ABFF-6A7B9CE46F1E}" type="slidenum">
              <a:rPr lang="sk-SK"/>
              <a:pPr/>
              <a:t>27</a:t>
            </a:fld>
            <a:endParaRPr lang="sk-SK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2BBE6-EC89-42D0-8AB3-840D1E8554FB}" type="slidenum">
              <a:rPr lang="sk-SK"/>
              <a:pPr/>
              <a:t>28</a:t>
            </a:fld>
            <a:endParaRPr lang="sk-SK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FF224-0751-4482-BCE4-D6018872F3B2}" type="slidenum">
              <a:rPr lang="sk-SK"/>
              <a:pPr/>
              <a:t>31</a:t>
            </a:fld>
            <a:endParaRPr lang="sk-SK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CA4E9-1F71-40EF-8593-85E7DCE144D6}" type="slidenum">
              <a:rPr lang="sk-SK"/>
              <a:pPr/>
              <a:t>33</a:t>
            </a:fld>
            <a:endParaRPr lang="sk-SK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D809-C9D6-4922-8CF7-79D1B24D67B2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E5B6-4BED-486C-8EAE-6E7425E254F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6322-1FE0-461A-8C67-36C5EBE413B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99E59-5BE5-42C0-9508-7FEC67B9478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3E107D-26A2-4E20-A1B0-4AC1C1BED8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95C8F-97BF-4124-8B92-9DC69ED915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77AD2-9CCF-4E3E-9802-2E0863060DE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E8B0-E569-4F3B-A08A-383E059ED39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EB453-2D2C-4ABA-8B13-9EE3EC8E3FA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20BA0-86A7-410C-9BAE-D8ABFE79FD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483C8-1849-4217-B367-899A77D6DB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2D206D-745B-402B-95B1-1F0597412C1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atematika-online-a.kvalitne.cz/kalkulacka-online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seke.sk/web/copko/download/3_rocnik/vyt/2/sustavy.ppt" TargetMode="External"/><Relationship Id="rId2" Type="http://schemas.openxmlformats.org/officeDocument/2006/relationships/hyperlink" Target="http://www.gymzv.sk/~prezentacie/matematika/novaky/ciselne_sustavy.pp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vek.sk/predmety/inform/projekty/msp/.../ciselnesustavy.pp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racovn__h_rok_programu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10600" dirty="0"/>
              <a:t>Číselné sústavy</a:t>
            </a:r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04025" y="56610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2000" b="1">
                <a:solidFill>
                  <a:srgbClr val="DDDDDD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Osmičková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8 cifier:</a:t>
            </a:r>
          </a:p>
          <a:p>
            <a:r>
              <a:rPr lang="sk-SK" dirty="0" smtClean="0"/>
              <a:t>0 – 7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Šestnástková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16 cifier:</a:t>
            </a:r>
          </a:p>
          <a:p>
            <a:r>
              <a:rPr lang="sk-SK" dirty="0" smtClean="0"/>
              <a:t>0, 1, 2, 3, 4, 5, 6, 7, 8, 9, A, B, C, D, E, F</a:t>
            </a:r>
          </a:p>
          <a:p>
            <a:endParaRPr lang="sk-SK" dirty="0" smtClean="0"/>
          </a:p>
          <a:p>
            <a:r>
              <a:rPr lang="sk-SK" dirty="0" smtClean="0"/>
              <a:t>10 – A</a:t>
            </a:r>
          </a:p>
          <a:p>
            <a:r>
              <a:rPr lang="sk-SK" dirty="0" smtClean="0"/>
              <a:t>11 – B</a:t>
            </a:r>
          </a:p>
          <a:p>
            <a:r>
              <a:rPr lang="sk-SK" dirty="0" smtClean="0"/>
              <a:t>12 – C</a:t>
            </a:r>
          </a:p>
          <a:p>
            <a:r>
              <a:rPr lang="sk-SK" dirty="0" smtClean="0"/>
              <a:t>13 – D</a:t>
            </a:r>
          </a:p>
          <a:p>
            <a:r>
              <a:rPr lang="sk-SK" dirty="0" smtClean="0"/>
              <a:t>14 – E</a:t>
            </a:r>
          </a:p>
          <a:p>
            <a:r>
              <a:rPr lang="sk-SK" dirty="0" smtClean="0"/>
              <a:t>15 - F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Pr</a:t>
            </a:r>
            <a:r>
              <a:rPr lang="sk-SK" dirty="0" err="1"/>
              <a:t>evod</a:t>
            </a:r>
            <a:r>
              <a:rPr lang="sk-SK" dirty="0"/>
              <a:t> čísla z desiatkovej do dvojkovej </a:t>
            </a:r>
            <a:r>
              <a:rPr lang="sk-SK" dirty="0" smtClean="0"/>
              <a:t>sústavy</a:t>
            </a:r>
            <a:endParaRPr lang="cs-CZ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/>
              <a:t>prečítaj číslo</a:t>
            </a:r>
            <a:endParaRPr lang="cs-CZ"/>
          </a:p>
          <a:p>
            <a:r>
              <a:rPr lang="sk-SK"/>
              <a:t>opakuj </a:t>
            </a:r>
            <a:endParaRPr lang="cs-CZ"/>
          </a:p>
          <a:p>
            <a:pPr>
              <a:buFont typeface="Wingdings" pitchFamily="2" charset="2"/>
              <a:buNone/>
            </a:pPr>
            <a:r>
              <a:rPr lang="sk-SK"/>
              <a:t>      číslo deľ dvoma</a:t>
            </a:r>
          </a:p>
          <a:p>
            <a:pPr>
              <a:buFont typeface="Wingdings" pitchFamily="2" charset="2"/>
              <a:buNone/>
            </a:pPr>
            <a:r>
              <a:rPr lang="sk-SK"/>
              <a:t>      zapíš zvyšok</a:t>
            </a:r>
          </a:p>
          <a:p>
            <a:r>
              <a:rPr lang="sk-SK"/>
              <a:t>až kým podiel nebude 0</a:t>
            </a:r>
          </a:p>
          <a:p>
            <a:r>
              <a:rPr lang="sk-SK"/>
              <a:t>zvyšky zapíš od posledného po prvý</a:t>
            </a:r>
            <a:endParaRPr lang="cs-CZ"/>
          </a:p>
        </p:txBody>
      </p:sp>
    </p:spTree>
  </p:cSld>
  <p:clrMapOvr>
    <a:masterClrMapping/>
  </p:clrMapOvr>
  <p:transition advTm="12304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/>
              <a:t>Príklad : </a:t>
            </a:r>
            <a:br>
              <a:rPr lang="sk-SK" sz="3200"/>
            </a:br>
            <a:r>
              <a:rPr lang="sk-SK" sz="3200"/>
              <a:t>Prepíšte číslo 78 do dvojkovej sústavy !</a:t>
            </a:r>
            <a:endParaRPr lang="cs-CZ" sz="32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44196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78:2=39 zv.0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39:2=19 zv.1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19:2= 9  zv.1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  9:2= 4  zv.1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  4:2= 2  zv.0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  2:2= 1  zv.0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  1:2= 0  zv.1 koniec</a:t>
            </a:r>
          </a:p>
          <a:p>
            <a:pPr>
              <a:buFont typeface="Wingdings" pitchFamily="2" charset="2"/>
              <a:buNone/>
            </a:pPr>
            <a:r>
              <a:rPr lang="sk-SK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Výsledok je 1001110</a:t>
            </a:r>
            <a:r>
              <a:rPr lang="sk-SK">
                <a:latin typeface="Arial" charset="0"/>
              </a:rPr>
              <a:t> </a:t>
            </a:r>
            <a:endParaRPr lang="cs-CZ">
              <a:latin typeface="Arial" charset="0"/>
            </a:endParaRPr>
          </a:p>
        </p:txBody>
      </p:sp>
    </p:spTree>
  </p:cSld>
  <p:clrMapOvr>
    <a:masterClrMapping/>
  </p:clrMapOvr>
  <p:transition advTm="104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Pr</a:t>
            </a:r>
            <a:r>
              <a:rPr lang="sk-SK"/>
              <a:t>evod čísla z binárnej sústavy do desiatkovej :</a:t>
            </a: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31188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/>
              <a:t>na začiatku je výsledok 0</a:t>
            </a:r>
            <a:endParaRPr lang="cs-CZ"/>
          </a:p>
          <a:p>
            <a:pPr>
              <a:lnSpc>
                <a:spcPct val="80000"/>
              </a:lnSpc>
            </a:pPr>
            <a:r>
              <a:rPr lang="sk-SK"/>
              <a:t>opakuj</a:t>
            </a:r>
            <a:endParaRPr lang="cs-CZ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/>
              <a:t>      výsledok vynásob dvoma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/>
              <a:t>      oddeľ jednu číslicu zľava a pripočítaj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/>
              <a:t>                                                ju k výsledku</a:t>
            </a:r>
          </a:p>
          <a:p>
            <a:pPr>
              <a:lnSpc>
                <a:spcPct val="80000"/>
              </a:lnSpc>
            </a:pPr>
            <a:r>
              <a:rPr lang="sk-SK"/>
              <a:t>až kým nebudeš na konci čísla</a:t>
            </a:r>
          </a:p>
        </p:txBody>
      </p:sp>
    </p:spTree>
  </p:cSld>
  <p:clrMapOvr>
    <a:masterClrMapping/>
  </p:clrMapOvr>
  <p:transition advTm="11264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8078788" cy="1143000"/>
          </a:xfrm>
        </p:spPr>
        <p:txBody>
          <a:bodyPr>
            <a:normAutofit fontScale="90000"/>
          </a:bodyPr>
          <a:lstStyle/>
          <a:p>
            <a:r>
              <a:rPr lang="sk-SK" sz="3200"/>
              <a:t>Príklad :</a:t>
            </a:r>
            <a:br>
              <a:rPr lang="sk-SK" sz="3200"/>
            </a:br>
            <a:r>
              <a:rPr lang="sk-SK" sz="3200"/>
              <a:t>Číslo 1001110 je zapísané v binárnej sústave. Prepíšte ho do desiatkovej číselnej sústavy !</a:t>
            </a:r>
            <a:endParaRPr lang="cs-CZ" sz="32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610600" cy="2590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 sz="2800">
                <a:latin typeface="Arial" charset="0"/>
              </a:rPr>
              <a:t>Riešenie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 sz="2800">
                <a:latin typeface="Arial" charset="0"/>
              </a:rPr>
              <a:t>((((((0.2+1).2+0).2+0).2+1).2+1).2+1).2+0=78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k-SK" sz="280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Tento postup je vhodný ako algoritmus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 počítač – na ručný prepočet ho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neodporúčam 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k-SK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Tm="1072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95400"/>
            <a:ext cx="8078788" cy="1143000"/>
          </a:xfrm>
        </p:spPr>
        <p:txBody>
          <a:bodyPr>
            <a:normAutofit fontScale="90000"/>
          </a:bodyPr>
          <a:lstStyle/>
          <a:p>
            <a:r>
              <a:rPr lang="sk-SK" sz="3200"/>
              <a:t>Príklad :</a:t>
            </a:r>
            <a:br>
              <a:rPr lang="sk-SK" sz="3200"/>
            </a:br>
            <a:r>
              <a:rPr lang="sk-SK" sz="3200"/>
              <a:t>Číslo 1001110 je zapísané v binárnej sústave. Prepíšte ho do desiatkovej číselnej sústavy !</a:t>
            </a:r>
            <a:endParaRPr lang="cs-CZ" sz="32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505200"/>
            <a:ext cx="77724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Iný spôsob riešenia :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1001110=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=1.2</a:t>
            </a:r>
            <a:r>
              <a:rPr lang="sk-SK" baseline="30000">
                <a:latin typeface="Arial" charset="0"/>
              </a:rPr>
              <a:t>6</a:t>
            </a:r>
            <a:r>
              <a:rPr lang="sk-SK">
                <a:latin typeface="Arial" charset="0"/>
              </a:rPr>
              <a:t>+0.2</a:t>
            </a:r>
            <a:r>
              <a:rPr lang="sk-SK" baseline="30000">
                <a:latin typeface="Arial" charset="0"/>
              </a:rPr>
              <a:t>5</a:t>
            </a:r>
            <a:r>
              <a:rPr lang="sk-SK">
                <a:latin typeface="Arial" charset="0"/>
              </a:rPr>
              <a:t>+0.2</a:t>
            </a:r>
            <a:r>
              <a:rPr lang="sk-SK" baseline="30000">
                <a:latin typeface="Arial" charset="0"/>
              </a:rPr>
              <a:t>4</a:t>
            </a:r>
            <a:r>
              <a:rPr lang="sk-SK">
                <a:latin typeface="Arial" charset="0"/>
              </a:rPr>
              <a:t>+1.2</a:t>
            </a:r>
            <a:r>
              <a:rPr lang="sk-SK" baseline="30000">
                <a:latin typeface="Arial" charset="0"/>
              </a:rPr>
              <a:t>3</a:t>
            </a:r>
            <a:r>
              <a:rPr lang="sk-SK">
                <a:latin typeface="Arial" charset="0"/>
              </a:rPr>
              <a:t>+1.2</a:t>
            </a:r>
            <a:r>
              <a:rPr lang="sk-SK" baseline="30000">
                <a:latin typeface="Arial" charset="0"/>
              </a:rPr>
              <a:t>2</a:t>
            </a:r>
            <a:r>
              <a:rPr lang="sk-SK">
                <a:latin typeface="Arial" charset="0"/>
              </a:rPr>
              <a:t>+1.2</a:t>
            </a:r>
            <a:r>
              <a:rPr lang="sk-SK" baseline="30000">
                <a:latin typeface="Arial" charset="0"/>
              </a:rPr>
              <a:t>1</a:t>
            </a:r>
            <a:r>
              <a:rPr lang="sk-SK">
                <a:latin typeface="Arial" charset="0"/>
              </a:rPr>
              <a:t>+0.2</a:t>
            </a:r>
            <a:r>
              <a:rPr lang="sk-SK" baseline="30000">
                <a:latin typeface="Arial" charset="0"/>
              </a:rPr>
              <a:t>0</a:t>
            </a:r>
            <a:r>
              <a:rPr lang="sk-SK">
                <a:latin typeface="Arial" charset="0"/>
              </a:rPr>
              <a:t>=</a:t>
            </a:r>
          </a:p>
          <a:p>
            <a:pPr>
              <a:buFont typeface="Wingdings" pitchFamily="2" charset="2"/>
              <a:buNone/>
            </a:pPr>
            <a:r>
              <a:rPr lang="sk-SK">
                <a:latin typeface="Arial" charset="0"/>
              </a:rPr>
              <a:t>=64+0+0+8+4+2+0=78</a:t>
            </a:r>
          </a:p>
          <a:p>
            <a:endParaRPr lang="cs-CZ"/>
          </a:p>
        </p:txBody>
      </p:sp>
    </p:spTree>
  </p:cSld>
  <p:clrMapOvr>
    <a:masterClrMapping/>
  </p:clrMapOvr>
  <p:transition advTm="11216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Kalkulačky </a:t>
            </a:r>
            <a:r>
              <a:rPr lang="sk-SK" dirty="0" err="1" smtClean="0"/>
              <a:t>online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matematika-online-a.kvalitne.cz/kalkulacka-online.htm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16</a:t>
            </a:fld>
            <a:endParaRPr lang="sk-SK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Operácie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17</a:t>
            </a:fld>
            <a:endParaRPr lang="sk-SK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Súčet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3399"/>
                </a:solidFill>
              </a:rPr>
              <a:t>0 + 0 = 0</a:t>
            </a:r>
          </a:p>
          <a:p>
            <a:r>
              <a:rPr lang="sk-SK" b="1" dirty="0" smtClean="0">
                <a:solidFill>
                  <a:srgbClr val="FF3399"/>
                </a:solidFill>
              </a:rPr>
              <a:t> 0 + 1=1</a:t>
            </a:r>
            <a:endParaRPr lang="sk-SK" sz="3200" b="1" u="sng" dirty="0" smtClean="0">
              <a:solidFill>
                <a:srgbClr val="FF3399"/>
              </a:solidFill>
            </a:endParaRPr>
          </a:p>
          <a:p>
            <a:r>
              <a:rPr lang="sk-SK" b="1" dirty="0" smtClean="0">
                <a:solidFill>
                  <a:srgbClr val="FF3399"/>
                </a:solidFill>
              </a:rPr>
              <a:t>1 + 0 = 1</a:t>
            </a:r>
          </a:p>
          <a:p>
            <a:r>
              <a:rPr lang="sk-SK" b="1" dirty="0" smtClean="0">
                <a:solidFill>
                  <a:srgbClr val="FF3399"/>
                </a:solidFill>
              </a:rPr>
              <a:t>1 + 1 = 10</a:t>
            </a:r>
          </a:p>
          <a:p>
            <a:r>
              <a:rPr lang="sk-SK" b="1" dirty="0" smtClean="0">
                <a:solidFill>
                  <a:srgbClr val="FF3399"/>
                </a:solidFill>
              </a:rPr>
              <a:t>1 + 1 + 1 = 11</a:t>
            </a:r>
            <a:endParaRPr lang="cs-CZ" b="1" dirty="0" smtClean="0">
              <a:solidFill>
                <a:srgbClr val="FF3399"/>
              </a:solidFill>
            </a:endParaRPr>
          </a:p>
          <a:p>
            <a:endParaRPr lang="cs-CZ" b="1" dirty="0" smtClean="0">
              <a:solidFill>
                <a:srgbClr val="FF3399"/>
              </a:solidFill>
            </a:endParaRPr>
          </a:p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9E59-5BE5-42C0-9508-7FEC67B94780}" type="slidenum">
              <a:rPr lang="sk-SK" smtClean="0"/>
              <a:pPr/>
              <a:t>18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Číselné sústavy</a:t>
            </a:r>
          </a:p>
          <a:p>
            <a:r>
              <a:rPr lang="sk-SK" dirty="0" smtClean="0"/>
              <a:t>Delenie číselných sústav</a:t>
            </a:r>
          </a:p>
          <a:p>
            <a:pPr lvl="1"/>
            <a:r>
              <a:rPr lang="sk-SK" dirty="0" smtClean="0"/>
              <a:t>Desiatková </a:t>
            </a:r>
            <a:r>
              <a:rPr lang="sk-SK" dirty="0" err="1" smtClean="0"/>
              <a:t>čís</a:t>
            </a:r>
            <a:r>
              <a:rPr lang="sk-SK" dirty="0" smtClean="0"/>
              <a:t>. sústava</a:t>
            </a:r>
          </a:p>
          <a:p>
            <a:pPr lvl="1"/>
            <a:r>
              <a:rPr lang="sk-SK" dirty="0" smtClean="0"/>
              <a:t>Dvojková</a:t>
            </a:r>
          </a:p>
          <a:p>
            <a:pPr lvl="1"/>
            <a:r>
              <a:rPr lang="sk-SK" dirty="0" err="1" smtClean="0"/>
              <a:t>Osmičková</a:t>
            </a:r>
            <a:endParaRPr lang="sk-SK" dirty="0" smtClean="0"/>
          </a:p>
          <a:p>
            <a:pPr lvl="1"/>
            <a:r>
              <a:rPr lang="sk-SK" dirty="0" err="1" smtClean="0"/>
              <a:t>Šestnástková</a:t>
            </a:r>
            <a:endParaRPr lang="sk-SK" dirty="0" smtClean="0"/>
          </a:p>
          <a:p>
            <a:r>
              <a:rPr lang="sk-SK" dirty="0" smtClean="0"/>
              <a:t>Prevody sústav</a:t>
            </a:r>
          </a:p>
          <a:p>
            <a:r>
              <a:rPr lang="sk-SK" dirty="0" smtClean="0"/>
              <a:t>Základné operácie (+, -, :, *)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sk-SK" sz="4400" u="sng" dirty="0" smtClean="0">
                <a:solidFill>
                  <a:srgbClr val="FF0066"/>
                </a:solidFill>
                <a:latin typeface="Arial" charset="0"/>
              </a:rPr>
              <a:t>Súčin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 . 0 = 0</a:t>
            </a:r>
            <a:br>
              <a:rPr lang="sk-SK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0 . 1 =</a:t>
            </a:r>
            <a:r>
              <a:rPr lang="sk-SK" sz="2400" b="1" dirty="0" smtClean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0</a:t>
            </a:r>
            <a:r>
              <a:rPr lang="sk-SK" sz="2400" b="1" dirty="0" smtClean="0">
                <a:solidFill>
                  <a:srgbClr val="FF3399"/>
                </a:solidFill>
                <a:latin typeface="Arial" charset="0"/>
              </a:rPr>
              <a:t/>
            </a:r>
            <a:br>
              <a:rPr lang="sk-SK" sz="2400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sz="2400" b="1" dirty="0" smtClean="0">
                <a:solidFill>
                  <a:srgbClr val="FF3399"/>
                </a:solidFill>
                <a:latin typeface="Arial" charset="0"/>
              </a:rPr>
              <a:t>                             </a:t>
            </a: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0 . 0 = 0</a:t>
            </a:r>
            <a:r>
              <a:rPr lang="sk-SK" sz="2400" b="1" dirty="0" smtClean="0">
                <a:solidFill>
                  <a:srgbClr val="FF3399"/>
                </a:solidFill>
                <a:latin typeface="Arial" charset="0"/>
              </a:rPr>
              <a:t>            </a:t>
            </a:r>
            <a:r>
              <a:rPr lang="sk-SK" sz="3200" b="1" u="sng" dirty="0" smtClean="0">
                <a:solidFill>
                  <a:srgbClr val="FF0066"/>
                </a:solidFill>
                <a:latin typeface="Arial" charset="0"/>
              </a:rPr>
              <a:t/>
            </a:r>
            <a:br>
              <a:rPr lang="sk-SK" sz="3200" b="1" u="sng" dirty="0" smtClean="0">
                <a:solidFill>
                  <a:srgbClr val="FF0066"/>
                </a:solidFill>
                <a:latin typeface="Arial" charset="0"/>
              </a:rPr>
            </a:br>
            <a:r>
              <a:rPr lang="sk-SK" sz="2400" b="1" dirty="0" smtClean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 . 1 = 1</a:t>
            </a:r>
            <a:br>
              <a:rPr lang="sk-SK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10 . 1 = 10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19</a:t>
            </a:fld>
            <a:endParaRPr lang="sk-SK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b="0" dirty="0" smtClean="0">
                <a:solidFill>
                  <a:srgbClr val="FF0066"/>
                </a:solidFill>
                <a:latin typeface="Arial" charset="0"/>
              </a:rPr>
              <a:t>ROZDIEL</a:t>
            </a:r>
            <a:endParaRPr lang="sk-SK" b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1- 0 = 1</a:t>
            </a:r>
            <a:br>
              <a:rPr lang="sk-SK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0 – 0 = 0</a:t>
            </a:r>
          </a:p>
          <a:p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 – 1 = 0          </a:t>
            </a:r>
            <a:r>
              <a:rPr lang="sk-SK" b="1" u="sng" dirty="0" smtClean="0">
                <a:solidFill>
                  <a:srgbClr val="FF0066"/>
                </a:solidFill>
                <a:latin typeface="Arial" charset="0"/>
              </a:rPr>
              <a:t/>
            </a:r>
            <a:br>
              <a:rPr lang="sk-SK" b="1" u="sng" dirty="0" smtClean="0">
                <a:solidFill>
                  <a:srgbClr val="FF0066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10 - 1 = 1</a:t>
            </a:r>
            <a:br>
              <a:rPr lang="sk-SK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11 – 10 = 1</a:t>
            </a:r>
            <a:br>
              <a:rPr lang="sk-SK" b="1" dirty="0" smtClean="0">
                <a:solidFill>
                  <a:srgbClr val="FF3399"/>
                </a:solidFill>
                <a:latin typeface="Arial" charset="0"/>
              </a:rPr>
            </a:br>
            <a:r>
              <a:rPr lang="sk-SK" b="1" dirty="0" smtClean="0">
                <a:solidFill>
                  <a:srgbClr val="FF3399"/>
                </a:solidFill>
                <a:latin typeface="Arial" charset="0"/>
              </a:rPr>
              <a:t>11 – 1 = 10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20</a:t>
            </a:fld>
            <a:endParaRPr lang="sk-SK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0" dirty="0" smtClean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sk-SK" sz="4400" b="0" dirty="0" smtClean="0">
                <a:solidFill>
                  <a:srgbClr val="FF0066"/>
                </a:solidFill>
                <a:latin typeface="Arial" charset="0"/>
              </a:rPr>
              <a:t>Podiel</a:t>
            </a:r>
            <a:endParaRPr lang="sk-SK" b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200" b="1" dirty="0" smtClean="0">
                <a:solidFill>
                  <a:srgbClr val="FF3399"/>
                </a:solidFill>
                <a:latin typeface="Arial" charset="0"/>
              </a:rPr>
              <a:t>1 : 1 = 1</a:t>
            </a:r>
            <a:endParaRPr lang="sk-SK" b="1" dirty="0" smtClean="0">
              <a:solidFill>
                <a:srgbClr val="FF3399"/>
              </a:solidFill>
              <a:latin typeface="Arial" charset="0"/>
            </a:endParaRPr>
          </a:p>
          <a:p>
            <a:r>
              <a:rPr lang="sk-SK" sz="3200" b="1" dirty="0" smtClean="0">
                <a:solidFill>
                  <a:srgbClr val="FF3399"/>
                </a:solidFill>
                <a:latin typeface="Arial" charset="0"/>
              </a:rPr>
              <a:t>10 : 1 = 10</a:t>
            </a:r>
            <a:endParaRPr lang="sk-SK" b="1" dirty="0" smtClean="0">
              <a:solidFill>
                <a:srgbClr val="FF3399"/>
              </a:solidFill>
              <a:latin typeface="Arial" charset="0"/>
            </a:endParaRPr>
          </a:p>
          <a:p>
            <a:r>
              <a:rPr lang="sk-SK" sz="3200" b="1" dirty="0" smtClean="0">
                <a:solidFill>
                  <a:srgbClr val="FF3399"/>
                </a:solidFill>
                <a:latin typeface="Arial" charset="0"/>
              </a:rPr>
              <a:t>11 : 1 = 11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21</a:t>
            </a:fld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http://matematika-online-a.kvalitne.cz/kalkulacka-online.htm</a:t>
            </a:r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78788" cy="1143000"/>
          </a:xfrm>
        </p:spPr>
        <p:txBody>
          <a:bodyPr/>
          <a:lstStyle/>
          <a:p>
            <a:r>
              <a:rPr lang="sk-SK"/>
              <a:t>Načo je to dobré ?</a:t>
            </a:r>
            <a:r>
              <a:rPr lang="cs-CZ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772400" cy="2590800"/>
          </a:xfrm>
        </p:spPr>
        <p:txBody>
          <a:bodyPr/>
          <a:lstStyle/>
          <a:p>
            <a:r>
              <a:rPr lang="sk-SK"/>
              <a:t>Ak je informácia zapísaná ako binárne číslo, tak ju nazývame </a:t>
            </a:r>
            <a:r>
              <a:rPr lang="sk-SK">
                <a:solidFill>
                  <a:schemeClr val="accent2"/>
                </a:solidFill>
              </a:rPr>
              <a:t>digitálna informácia</a:t>
            </a:r>
          </a:p>
          <a:p>
            <a:r>
              <a:rPr lang="sk-SK"/>
              <a:t>Počítače a moderné komunikačné systémy spracúvajú a šíria digitálne informácie oveľa rýchlejšie ako analógové informácie</a:t>
            </a:r>
            <a:endParaRPr lang="cs-CZ"/>
          </a:p>
        </p:txBody>
      </p:sp>
      <p:sp>
        <p:nvSpPr>
          <p:cNvPr id="41988" name="Puzzle5"/>
          <p:cNvSpPr>
            <a:spLocks noChangeAspect="1" noEditPoints="1" noChangeArrowheads="1"/>
          </p:cNvSpPr>
          <p:nvPr/>
        </p:nvSpPr>
        <p:spPr bwMode="blackWhite">
          <a:xfrm>
            <a:off x="6019800" y="4327525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  <p:sp>
        <p:nvSpPr>
          <p:cNvPr id="41989" name="Puzzle2"/>
          <p:cNvSpPr>
            <a:spLocks noChangeAspect="1" noEditPoints="1" noChangeArrowheads="1"/>
          </p:cNvSpPr>
          <p:nvPr/>
        </p:nvSpPr>
        <p:spPr bwMode="blackWhite">
          <a:xfrm>
            <a:off x="5124450" y="5470525"/>
            <a:ext cx="1524000" cy="947738"/>
          </a:xfrm>
          <a:custGeom>
            <a:avLst/>
            <a:gdLst>
              <a:gd name="T0" fmla="*/ 6542 w 21600"/>
              <a:gd name="T1" fmla="*/ 9180 h 21600"/>
              <a:gd name="T2" fmla="*/ 15685 w 21600"/>
              <a:gd name="T3" fmla="*/ 12569 h 21600"/>
            </a:gdLst>
            <a:ahLst/>
            <a:cxnLst/>
            <a:rect l="T0" t="T1" r="T2" b="T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anchor="ctr"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  <p:sp>
        <p:nvSpPr>
          <p:cNvPr id="41990" name="Puzzle3"/>
          <p:cNvSpPr>
            <a:spLocks noChangeAspect="1" noEditPoints="1" noChangeArrowheads="1"/>
          </p:cNvSpPr>
          <p:nvPr/>
        </p:nvSpPr>
        <p:spPr bwMode="blackWhite">
          <a:xfrm>
            <a:off x="6294438" y="5081588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  <p:sp>
        <p:nvSpPr>
          <p:cNvPr id="41991" name="Puzzle4"/>
          <p:cNvSpPr>
            <a:spLocks noChangeAspect="1" noEditPoints="1" noChangeArrowheads="1"/>
          </p:cNvSpPr>
          <p:nvPr/>
        </p:nvSpPr>
        <p:spPr bwMode="blackWhite">
          <a:xfrm>
            <a:off x="5440363" y="4297363"/>
            <a:ext cx="903287" cy="1574800"/>
          </a:xfrm>
          <a:custGeom>
            <a:avLst/>
            <a:gdLst>
              <a:gd name="T0" fmla="*/ 1548 w 21600"/>
              <a:gd name="T1" fmla="*/ 5444 h 21600"/>
              <a:gd name="T2" fmla="*/ 20203 w 21600"/>
              <a:gd name="T3" fmla="*/ 9103 h 21600"/>
            </a:gdLst>
            <a:ahLst/>
            <a:cxnLst/>
            <a:rect l="T0" t="T1" r="T2" b="T3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  <p:sp>
        <p:nvSpPr>
          <p:cNvPr id="41992" name="Puzzle5"/>
          <p:cNvSpPr>
            <a:spLocks noChangeAspect="1" noEditPoints="1" noChangeArrowheads="1"/>
          </p:cNvSpPr>
          <p:nvPr/>
        </p:nvSpPr>
        <p:spPr bwMode="blackWhite">
          <a:xfrm>
            <a:off x="3429000" y="5029200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  <p:sp>
        <p:nvSpPr>
          <p:cNvPr id="41993" name="Puzzle3"/>
          <p:cNvSpPr>
            <a:spLocks noChangeAspect="1" noEditPoints="1" noChangeArrowheads="1"/>
          </p:cNvSpPr>
          <p:nvPr/>
        </p:nvSpPr>
        <p:spPr bwMode="blackWhite">
          <a:xfrm>
            <a:off x="4541838" y="5086350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cs-CZ"/>
              <a:t>Text</a:t>
            </a:r>
          </a:p>
        </p:txBody>
      </p:sp>
    </p:spTree>
  </p:cSld>
  <p:clrMapOvr>
    <a:masterClrMapping/>
  </p:clrMapOvr>
  <p:transition advTm="7216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54988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sz="2800" dirty="0"/>
              <a:t>Ak ste nepochopili predchádzajúce prepočty, nezúfajte !</a:t>
            </a:r>
          </a:p>
          <a:p>
            <a:pPr>
              <a:lnSpc>
                <a:spcPct val="80000"/>
              </a:lnSpc>
            </a:pPr>
            <a:r>
              <a:rPr lang="sk-SK" sz="2800" dirty="0">
                <a:solidFill>
                  <a:schemeClr val="accent2"/>
                </a:solidFill>
              </a:rPr>
              <a:t>Vedecká kalkulačka</a:t>
            </a:r>
            <a:r>
              <a:rPr lang="sk-SK" sz="2800" dirty="0"/>
              <a:t> umožňuje prevod čísla do binárnej ( </a:t>
            </a:r>
            <a:r>
              <a:rPr lang="sk-SK" sz="2800" dirty="0" err="1"/>
              <a:t>Bin</a:t>
            </a:r>
            <a:r>
              <a:rPr lang="sk-SK" sz="2800" dirty="0"/>
              <a:t> ), </a:t>
            </a:r>
            <a:r>
              <a:rPr lang="sk-SK" sz="2800" dirty="0" err="1"/>
              <a:t>osmičkovej</a:t>
            </a:r>
            <a:r>
              <a:rPr lang="sk-SK" sz="2800" dirty="0"/>
              <a:t> ( </a:t>
            </a:r>
            <a:r>
              <a:rPr lang="sk-SK" sz="2800" dirty="0" err="1"/>
              <a:t>Oct</a:t>
            </a:r>
            <a:r>
              <a:rPr lang="sk-SK" sz="2800" dirty="0"/>
              <a:t> ) aj </a:t>
            </a:r>
            <a:r>
              <a:rPr lang="sk-SK" sz="2800" dirty="0" err="1"/>
              <a:t>šestnástkovej</a:t>
            </a:r>
            <a:r>
              <a:rPr lang="sk-SK" sz="2800" dirty="0"/>
              <a:t> = hexadecimálnej ( </a:t>
            </a:r>
            <a:r>
              <a:rPr lang="sk-SK" sz="2800" dirty="0" err="1"/>
              <a:t>Hex</a:t>
            </a:r>
            <a:r>
              <a:rPr lang="sk-SK" sz="2800" dirty="0"/>
              <a:t> ) sústavy</a:t>
            </a:r>
          </a:p>
          <a:p>
            <a:pPr>
              <a:lnSpc>
                <a:spcPct val="80000"/>
              </a:lnSpc>
            </a:pPr>
            <a:r>
              <a:rPr lang="sk-SK" sz="2800" dirty="0" err="1">
                <a:solidFill>
                  <a:schemeClr val="accent2"/>
                </a:solidFill>
              </a:rPr>
              <a:t>Šestnástková</a:t>
            </a:r>
            <a:r>
              <a:rPr lang="sk-SK" sz="2800" dirty="0">
                <a:solidFill>
                  <a:schemeClr val="accent2"/>
                </a:solidFill>
              </a:rPr>
              <a:t> sústava</a:t>
            </a:r>
            <a:r>
              <a:rPr lang="sk-SK" sz="2800" dirty="0"/>
              <a:t> okrem bežných číslic používa číslice s nasledovnou hodnotou 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 sz="2800" dirty="0"/>
              <a:t>    A = 10, B = 11, C = 12, D = 13, E = 14, F =15</a:t>
            </a:r>
          </a:p>
          <a:p>
            <a:pPr>
              <a:lnSpc>
                <a:spcPct val="80000"/>
              </a:lnSpc>
              <a:buSzPct val="150000"/>
              <a:buFontTx/>
              <a:buChar char="•"/>
            </a:pPr>
            <a:r>
              <a:rPr lang="sk-SK" sz="2800" dirty="0"/>
              <a:t>Vyskúšajte si prácu s vedeckou kalkulačkou !</a:t>
            </a:r>
          </a:p>
          <a:p>
            <a:pPr>
              <a:lnSpc>
                <a:spcPct val="80000"/>
              </a:lnSpc>
              <a:buSzPct val="150000"/>
              <a:buFontTx/>
              <a:buNone/>
            </a:pPr>
            <a:r>
              <a:rPr lang="sk-SK" sz="2800" dirty="0"/>
              <a:t>    Nájdete ju na každom počítači </a:t>
            </a:r>
            <a:endParaRPr lang="cs-CZ" sz="2800" dirty="0"/>
          </a:p>
        </p:txBody>
      </p:sp>
    </p:spTree>
  </p:cSld>
  <p:clrMapOvr>
    <a:masterClrMapping/>
  </p:clrMapOvr>
  <p:transition advTm="16928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www.gymzv.sk</a:t>
            </a:r>
            <a:r>
              <a:rPr lang="sk-SK" dirty="0" smtClean="0">
                <a:hlinkClick r:id="rId2"/>
              </a:rPr>
              <a:t>/~</a:t>
            </a:r>
            <a:r>
              <a:rPr lang="sk-SK" dirty="0" err="1" smtClean="0">
                <a:hlinkClick r:id="rId2"/>
              </a:rPr>
              <a:t>prezentacie</a:t>
            </a:r>
            <a:r>
              <a:rPr lang="sk-SK" dirty="0" smtClean="0">
                <a:hlinkClick r:id="rId2"/>
              </a:rPr>
              <a:t>/matematika/</a:t>
            </a:r>
            <a:r>
              <a:rPr lang="sk-SK" dirty="0" err="1" smtClean="0">
                <a:hlinkClick r:id="rId2"/>
              </a:rPr>
              <a:t>novaky</a:t>
            </a:r>
            <a:r>
              <a:rPr lang="sk-SK" dirty="0" smtClean="0">
                <a:hlinkClick r:id="rId2"/>
              </a:rPr>
              <a:t>/</a:t>
            </a:r>
            <a:r>
              <a:rPr lang="sk-SK" b="1" dirty="0" err="1" smtClean="0">
                <a:hlinkClick r:id="rId2"/>
              </a:rPr>
              <a:t>ciselne</a:t>
            </a:r>
            <a:r>
              <a:rPr lang="sk-SK" dirty="0" err="1" smtClean="0">
                <a:hlinkClick r:id="rId2"/>
              </a:rPr>
              <a:t>_</a:t>
            </a:r>
            <a:r>
              <a:rPr lang="sk-SK" b="1" dirty="0" err="1" smtClean="0">
                <a:hlinkClick r:id="rId2"/>
              </a:rPr>
              <a:t>sustavy</a:t>
            </a:r>
            <a:r>
              <a:rPr lang="sk-SK" dirty="0" err="1" smtClean="0">
                <a:hlinkClick r:id="rId2"/>
              </a:rPr>
              <a:t>.pps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>
                <a:hlinkClick r:id="rId3"/>
              </a:rPr>
              <a:t>www.spseke.sk/web/copko/download/3_rocnik/vyt/2/</a:t>
            </a:r>
            <a:r>
              <a:rPr lang="sk-SK" b="1" dirty="0" smtClean="0">
                <a:hlinkClick r:id="rId3"/>
              </a:rPr>
              <a:t>sustavy</a:t>
            </a:r>
            <a:r>
              <a:rPr lang="sk-SK" dirty="0" smtClean="0">
                <a:hlinkClick r:id="rId3"/>
              </a:rPr>
              <a:t>.</a:t>
            </a:r>
            <a:r>
              <a:rPr lang="sk-SK" b="1" dirty="0" smtClean="0">
                <a:hlinkClick r:id="rId3"/>
              </a:rPr>
              <a:t>ppt</a:t>
            </a:r>
            <a:endParaRPr lang="sk-SK" b="1" dirty="0" smtClean="0"/>
          </a:p>
          <a:p>
            <a:endParaRPr lang="sk-SK" b="1" dirty="0" smtClean="0"/>
          </a:p>
          <a:p>
            <a:r>
              <a:rPr lang="sk-SK" dirty="0" err="1" smtClean="0">
                <a:hlinkClick r:id="rId4"/>
              </a:rPr>
              <a:t>www.infovek.sk</a:t>
            </a:r>
            <a:r>
              <a:rPr lang="sk-SK" dirty="0" smtClean="0">
                <a:hlinkClick r:id="rId4"/>
              </a:rPr>
              <a:t>/predmety/</a:t>
            </a:r>
            <a:r>
              <a:rPr lang="sk-SK" dirty="0" err="1" smtClean="0">
                <a:hlinkClick r:id="rId4"/>
              </a:rPr>
              <a:t>inform</a:t>
            </a:r>
            <a:r>
              <a:rPr lang="sk-SK" dirty="0" smtClean="0">
                <a:hlinkClick r:id="rId4"/>
              </a:rPr>
              <a:t>/projekty/</a:t>
            </a:r>
            <a:r>
              <a:rPr lang="sk-SK" dirty="0" err="1" smtClean="0">
                <a:hlinkClick r:id="rId4"/>
              </a:rPr>
              <a:t>msp</a:t>
            </a:r>
            <a:r>
              <a:rPr lang="sk-SK" dirty="0" smtClean="0">
                <a:hlinkClick r:id="rId4"/>
              </a:rPr>
              <a:t>/.../</a:t>
            </a:r>
            <a:r>
              <a:rPr lang="sk-SK" b="1" dirty="0" err="1" smtClean="0">
                <a:hlinkClick r:id="rId4"/>
              </a:rPr>
              <a:t>ciselnesustavy</a:t>
            </a:r>
            <a:r>
              <a:rPr lang="sk-SK" dirty="0" err="1" smtClean="0">
                <a:hlinkClick r:id="rId4"/>
              </a:rPr>
              <a:t>.</a:t>
            </a:r>
            <a:r>
              <a:rPr lang="sk-SK" b="1" dirty="0" err="1" smtClean="0">
                <a:hlinkClick r:id="rId4"/>
              </a:rPr>
              <a:t>ppt</a:t>
            </a:r>
            <a:endParaRPr lang="sk-SK" b="1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24</a:t>
            </a:fld>
            <a:endParaRPr lang="sk-SK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Príklady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9E59-5BE5-42C0-9508-7FEC67B94780}" type="slidenum">
              <a:rPr lang="sk-SK" smtClean="0"/>
              <a:pPr/>
              <a:t>25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0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Prevod z desiatkovej do dvojkovej sústavy</a:t>
            </a:r>
            <a:endParaRPr lang="sk-SK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7715200" cy="8926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 smtClean="0"/>
              <a:t>Preveďte číslo 39 z desiatkovej do dvojkovej sústavy.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sk-SK" sz="1600" dirty="0"/>
          </a:p>
        </p:txBody>
      </p:sp>
      <p:graphicFrame>
        <p:nvGraphicFramePr>
          <p:cNvPr id="7267" name="Group 99"/>
          <p:cNvGraphicFramePr>
            <a:graphicFrameLocks noGrp="1"/>
          </p:cNvGraphicFramePr>
          <p:nvPr>
            <p:ph sz="half" idx="2"/>
          </p:nvPr>
        </p:nvGraphicFramePr>
        <p:xfrm>
          <a:off x="1043608" y="2636912"/>
          <a:ext cx="5544616" cy="3104912"/>
        </p:xfrm>
        <a:graphic>
          <a:graphicData uri="http://schemas.openxmlformats.org/drawingml/2006/table">
            <a:tbl>
              <a:tblPr/>
              <a:tblGrid>
                <a:gridCol w="1512168"/>
                <a:gridCol w="936104"/>
                <a:gridCol w="1367671"/>
                <a:gridCol w="1728673"/>
              </a:tblGrid>
              <a:tr h="528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Násobok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Nc</a:t>
                      </a:r>
                      <a:r>
                        <a:rPr kumimoji="0" lang="sk-SK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zvyšok</a:t>
                      </a:r>
                      <a:endParaRPr kumimoji="0" lang="sk-SK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39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/2=19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19/2=9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9/2=4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4/2=2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2/2=1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1/2=0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AEF4-040E-4B7B-9AC3-1FD6B0D69863}" type="slidenum">
              <a:rPr lang="sk-SK"/>
              <a:pPr/>
              <a:t>26</a:t>
            </a:fld>
            <a:endParaRPr lang="sk-SK"/>
          </a:p>
        </p:txBody>
      </p:sp>
      <p:sp>
        <p:nvSpPr>
          <p:cNvPr id="7269" name="AutoShape 101"/>
          <p:cNvSpPr>
            <a:spLocks noChangeArrowheads="1"/>
          </p:cNvSpPr>
          <p:nvPr/>
        </p:nvSpPr>
        <p:spPr bwMode="auto">
          <a:xfrm>
            <a:off x="6804248" y="3284984"/>
            <a:ext cx="503237" cy="2303463"/>
          </a:xfrm>
          <a:prstGeom prst="upArrow">
            <a:avLst>
              <a:gd name="adj1" fmla="val 50000"/>
              <a:gd name="adj2" fmla="val 114432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V</a:t>
            </a:r>
          </a:p>
          <a:p>
            <a:pPr algn="ctr"/>
            <a:r>
              <a:rPr lang="sk-SK" b="1" dirty="0">
                <a:solidFill>
                  <a:srgbClr val="FFC000"/>
                </a:solidFill>
              </a:rPr>
              <a:t>Ý</a:t>
            </a:r>
          </a:p>
          <a:p>
            <a:pPr algn="ctr"/>
            <a:r>
              <a:rPr lang="sk-SK" b="1" dirty="0">
                <a:solidFill>
                  <a:srgbClr val="FFC000"/>
                </a:solidFill>
              </a:rPr>
              <a:t>Z</a:t>
            </a:r>
          </a:p>
          <a:p>
            <a:pPr algn="ctr"/>
            <a:r>
              <a:rPr lang="sk-SK" b="1" dirty="0">
                <a:solidFill>
                  <a:srgbClr val="FFC000"/>
                </a:solidFill>
              </a:rPr>
              <a:t>N</a:t>
            </a:r>
          </a:p>
          <a:p>
            <a:pPr algn="ctr"/>
            <a:r>
              <a:rPr lang="sk-SK" b="1" dirty="0">
                <a:solidFill>
                  <a:srgbClr val="FFC000"/>
                </a:solidFill>
              </a:rPr>
              <a:t>A</a:t>
            </a:r>
          </a:p>
          <a:p>
            <a:pPr algn="ctr"/>
            <a:r>
              <a:rPr lang="sk-SK" b="1" dirty="0">
                <a:solidFill>
                  <a:srgbClr val="FFC000"/>
                </a:solidFill>
              </a:rPr>
              <a:t>M</a:t>
            </a:r>
          </a:p>
        </p:txBody>
      </p:sp>
      <p:sp>
        <p:nvSpPr>
          <p:cNvPr id="7270" name="Text Box 102"/>
          <p:cNvSpPr txBox="1">
            <a:spLocks noChangeArrowheads="1"/>
          </p:cNvSpPr>
          <p:nvPr/>
        </p:nvSpPr>
        <p:spPr bwMode="auto">
          <a:xfrm>
            <a:off x="-252536" y="5805264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 dirty="0"/>
              <a:t>(39)</a:t>
            </a:r>
            <a:r>
              <a:rPr lang="sk-SK" sz="4400" b="1" baseline="-25000" dirty="0"/>
              <a:t>10</a:t>
            </a:r>
            <a:r>
              <a:rPr lang="sk-SK" sz="4400" b="1" dirty="0"/>
              <a:t> = (100111)</a:t>
            </a:r>
            <a:r>
              <a:rPr lang="sk-SK" sz="4400" b="1" baseline="-25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Prevod z dvojkovej do desiatkovej sústavy</a:t>
            </a:r>
            <a:endParaRPr lang="sk-SK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700213"/>
            <a:ext cx="3133725" cy="36004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sz="1600" dirty="0"/>
              <a:t>Príklad: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/>
              <a:t>	Preveďte číslo 100111 z dvojkovej do desiatkovej sústavy</a:t>
            </a:r>
            <a:r>
              <a:rPr lang="sk-SK" sz="16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Dané: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	S</a:t>
            </a:r>
            <a:r>
              <a:rPr lang="sk-SK" sz="1600" baseline="-25000" dirty="0" smtClean="0"/>
              <a:t>6</a:t>
            </a:r>
            <a:r>
              <a:rPr lang="sk-SK" sz="1600" dirty="0" smtClean="0"/>
              <a:t>=0, z=2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	a</a:t>
            </a:r>
            <a:r>
              <a:rPr lang="sk-SK" sz="1600" baseline="-25000" dirty="0" smtClean="0"/>
              <a:t>5</a:t>
            </a:r>
            <a:r>
              <a:rPr lang="sk-SK" sz="1600" dirty="0" smtClean="0"/>
              <a:t>=1,a</a:t>
            </a:r>
            <a:r>
              <a:rPr lang="sk-SK" sz="1600" baseline="-25000" dirty="0" smtClean="0"/>
              <a:t>4</a:t>
            </a:r>
            <a:r>
              <a:rPr lang="sk-SK" sz="1600" dirty="0" smtClean="0"/>
              <a:t>=0,a</a:t>
            </a:r>
            <a:r>
              <a:rPr lang="sk-SK" sz="1600" baseline="-25000" dirty="0" smtClean="0"/>
              <a:t>3</a:t>
            </a:r>
            <a:r>
              <a:rPr lang="sk-SK" sz="1600" dirty="0" smtClean="0"/>
              <a:t>=0,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	a</a:t>
            </a:r>
            <a:r>
              <a:rPr lang="sk-SK" sz="1600" baseline="-25000" dirty="0" smtClean="0"/>
              <a:t>2</a:t>
            </a:r>
            <a:r>
              <a:rPr lang="sk-SK" sz="1600" dirty="0" smtClean="0"/>
              <a:t>=1,a</a:t>
            </a:r>
            <a:r>
              <a:rPr lang="sk-SK" sz="1600" baseline="-25000" dirty="0" smtClean="0"/>
              <a:t>1</a:t>
            </a:r>
            <a:r>
              <a:rPr lang="sk-SK" sz="1600" dirty="0" smtClean="0"/>
              <a:t>=1,a</a:t>
            </a:r>
            <a:r>
              <a:rPr lang="sk-SK" sz="1600" baseline="-25000" dirty="0" smtClean="0"/>
              <a:t>0</a:t>
            </a:r>
            <a:r>
              <a:rPr lang="sk-SK" sz="1600" dirty="0" smtClean="0"/>
              <a:t>=1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	Nc=S</a:t>
            </a:r>
            <a:r>
              <a:rPr lang="sk-SK" sz="1600" baseline="-25000" dirty="0" smtClean="0"/>
              <a:t>0</a:t>
            </a:r>
            <a:r>
              <a:rPr lang="sk-SK" sz="1600" dirty="0" smtClean="0"/>
              <a:t>=?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sz="16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Vzťahy: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 dirty="0" smtClean="0"/>
              <a:t>	S</a:t>
            </a:r>
            <a:r>
              <a:rPr lang="sk-SK" sz="1600" baseline="-25000" dirty="0" smtClean="0"/>
              <a:t>i</a:t>
            </a:r>
            <a:r>
              <a:rPr lang="sk-SK" sz="1600" dirty="0" smtClean="0"/>
              <a:t> = S</a:t>
            </a:r>
            <a:r>
              <a:rPr lang="sk-SK" sz="1600" baseline="-25000" dirty="0" smtClean="0"/>
              <a:t>i+1</a:t>
            </a:r>
            <a:r>
              <a:rPr lang="sk-SK" sz="1600" dirty="0" smtClean="0"/>
              <a:t>*z+a</a:t>
            </a:r>
            <a:r>
              <a:rPr lang="sk-SK" sz="1600" baseline="-25000" dirty="0" smtClean="0"/>
              <a:t>i</a:t>
            </a:r>
            <a:endParaRPr lang="sk-SK" sz="1600" baseline="-25000" dirty="0"/>
          </a:p>
        </p:txBody>
      </p:sp>
      <p:graphicFrame>
        <p:nvGraphicFramePr>
          <p:cNvPr id="16446" name="Group 62"/>
          <p:cNvGraphicFramePr>
            <a:graphicFrameLocks noGrp="1"/>
          </p:cNvGraphicFramePr>
          <p:nvPr>
            <p:ph sz="half" idx="2"/>
          </p:nvPr>
        </p:nvGraphicFramePr>
        <p:xfrm>
          <a:off x="4033838" y="1844675"/>
          <a:ext cx="4084637" cy="2875280"/>
        </p:xfrm>
        <a:graphic>
          <a:graphicData uri="http://schemas.openxmlformats.org/drawingml/2006/table">
            <a:tbl>
              <a:tblPr/>
              <a:tblGrid>
                <a:gridCol w="346075"/>
                <a:gridCol w="600075"/>
                <a:gridCol w="1547812"/>
                <a:gridCol w="15906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zvyšok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sk-SK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i+1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*z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sk-SK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0*2=0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0+1=1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1*2=2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2+0=2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2*2=4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4+0=4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4*2=8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8+1=9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9*2=18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18+1=19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19*2=38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38+1=39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E566-E067-4EC8-AA59-2875E2712749}" type="slidenum">
              <a:rPr lang="sk-SK"/>
              <a:pPr/>
              <a:t>27</a:t>
            </a:fld>
            <a:endParaRPr lang="sk-SK"/>
          </a:p>
        </p:txBody>
      </p: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0" y="54752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(100111)</a:t>
            </a:r>
            <a:r>
              <a:rPr lang="sk-SK" sz="4400" b="1" baseline="-25000"/>
              <a:t>2</a:t>
            </a:r>
            <a:r>
              <a:rPr lang="sk-SK" sz="4400" b="1"/>
              <a:t> = (39)</a:t>
            </a:r>
            <a:r>
              <a:rPr lang="sk-SK" sz="4400" b="1" baseline="-2500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700213"/>
            <a:ext cx="3203575" cy="3744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Príklad: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	Preveďte číslo 0,3 z desiatkovej do dvojkovej sústavy s presnosťou na 6 desatinných miest.</a:t>
            </a:r>
            <a:endParaRPr lang="en-US" sz="1600"/>
          </a:p>
          <a:p>
            <a:pPr>
              <a:lnSpc>
                <a:spcPct val="90000"/>
              </a:lnSpc>
              <a:buFontTx/>
              <a:buNone/>
            </a:pPr>
            <a:endParaRPr lang="sk-SK" sz="1600"/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Dané: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	Nd=Nd</a:t>
            </a:r>
            <a:r>
              <a:rPr lang="en-US" sz="1600" baseline="-25000"/>
              <a:t>1</a:t>
            </a:r>
            <a:r>
              <a:rPr lang="sk-SK" sz="1600"/>
              <a:t>=0,3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	z=2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	A=?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sz="1600"/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Vzťahy: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a</a:t>
            </a:r>
            <a:r>
              <a:rPr lang="sk-SK" sz="1600" baseline="-25000"/>
              <a:t>i</a:t>
            </a:r>
            <a:r>
              <a:rPr lang="sk-SK" sz="1600"/>
              <a:t>=celá časť súčinu (Nd</a:t>
            </a:r>
            <a:r>
              <a:rPr lang="sk-SK" sz="1600" baseline="-25000"/>
              <a:t>i</a:t>
            </a:r>
            <a:r>
              <a:rPr lang="sk-SK" sz="1600"/>
              <a:t>*z)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Nd</a:t>
            </a:r>
            <a:r>
              <a:rPr lang="sk-SK" sz="1600" baseline="-25000"/>
              <a:t>i+1</a:t>
            </a:r>
            <a:r>
              <a:rPr lang="sk-SK" sz="1600"/>
              <a:t>=(Nd</a:t>
            </a:r>
            <a:r>
              <a:rPr lang="sk-SK" sz="1600" baseline="-25000"/>
              <a:t>i</a:t>
            </a:r>
            <a:r>
              <a:rPr lang="sk-SK" sz="1600"/>
              <a:t>*z)- a</a:t>
            </a:r>
            <a:r>
              <a:rPr lang="sk-SK" sz="1600" baseline="-25000"/>
              <a:t>i</a:t>
            </a:r>
            <a:endParaRPr lang="sk-SK" sz="1600"/>
          </a:p>
        </p:txBody>
      </p:sp>
      <p:graphicFrame>
        <p:nvGraphicFramePr>
          <p:cNvPr id="13601" name="Group 289"/>
          <p:cNvGraphicFramePr>
            <a:graphicFrameLocks noGrp="1"/>
          </p:cNvGraphicFramePr>
          <p:nvPr>
            <p:ph sz="half" idx="2"/>
          </p:nvPr>
        </p:nvGraphicFramePr>
        <p:xfrm>
          <a:off x="3563938" y="1844675"/>
          <a:ext cx="4565650" cy="2837815"/>
        </p:xfrm>
        <a:graphic>
          <a:graphicData uri="http://schemas.openxmlformats.org/drawingml/2006/table">
            <a:tbl>
              <a:tblPr/>
              <a:tblGrid>
                <a:gridCol w="346075"/>
                <a:gridCol w="600075"/>
                <a:gridCol w="1547812"/>
                <a:gridCol w="481013"/>
                <a:gridCol w="15906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Nd</a:t>
                      </a:r>
                      <a:r>
                        <a:rPr kumimoji="0" lang="sk-SK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Nd</a:t>
                      </a:r>
                      <a:r>
                        <a:rPr kumimoji="0" lang="sk-SK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*z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-i</a:t>
                      </a:r>
                      <a:endParaRPr kumimoji="0" lang="sk-SK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Nd</a:t>
                      </a:r>
                      <a:r>
                        <a:rPr kumimoji="0" lang="sk-SK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0,3*2=0,6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0,6-0=0,6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0,6*2=1,2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1,2-1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= </a:t>
                      </a: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0,2*2=0,4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0,4-0=0,4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0,4*2=0,8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0,8-0=0,8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0,8*2=1,6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1,6-1=0,6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0,6*2=1,2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1,2-1=0,2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A6FA8-12F7-4CF2-A510-DD2F4034B293}" type="slidenum">
              <a:rPr lang="sk-SK"/>
              <a:pPr/>
              <a:t>28</a:t>
            </a:fld>
            <a:endParaRPr lang="sk-SK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0" y="55895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 dirty="0"/>
              <a:t>(0,3)</a:t>
            </a:r>
            <a:r>
              <a:rPr lang="sk-SK" sz="4400" b="1" baseline="-25000" dirty="0"/>
              <a:t>10</a:t>
            </a:r>
            <a:r>
              <a:rPr lang="sk-SK" sz="4400" b="1" dirty="0"/>
              <a:t> = (0,010011...)</a:t>
            </a:r>
            <a:r>
              <a:rPr lang="sk-SK" sz="4400" b="1" baseline="-25000" dirty="0"/>
              <a:t>2</a:t>
            </a:r>
          </a:p>
        </p:txBody>
      </p:sp>
      <p:sp>
        <p:nvSpPr>
          <p:cNvPr id="13590" name="AutoShape 278"/>
          <p:cNvSpPr>
            <a:spLocks noChangeArrowheads="1"/>
          </p:cNvSpPr>
          <p:nvPr/>
        </p:nvSpPr>
        <p:spPr bwMode="auto">
          <a:xfrm>
            <a:off x="8172450" y="2349500"/>
            <a:ext cx="503238" cy="2303463"/>
          </a:xfrm>
          <a:prstGeom prst="downArrow">
            <a:avLst>
              <a:gd name="adj1" fmla="val 50000"/>
              <a:gd name="adj2" fmla="val 114432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V</a:t>
            </a:r>
          </a:p>
          <a:p>
            <a:pPr algn="ctr"/>
            <a:r>
              <a:rPr lang="sk-SK" b="1"/>
              <a:t>Ý</a:t>
            </a:r>
          </a:p>
          <a:p>
            <a:pPr algn="ctr"/>
            <a:r>
              <a:rPr lang="sk-SK" b="1"/>
              <a:t>Z</a:t>
            </a:r>
          </a:p>
          <a:p>
            <a:pPr algn="ctr"/>
            <a:r>
              <a:rPr lang="sk-SK" b="1"/>
              <a:t>N</a:t>
            </a:r>
          </a:p>
          <a:p>
            <a:pPr algn="ctr"/>
            <a:r>
              <a:rPr lang="sk-SK" b="1"/>
              <a:t>A</a:t>
            </a:r>
          </a:p>
          <a:p>
            <a:pPr algn="ctr"/>
            <a:r>
              <a:rPr lang="sk-SK" b="1"/>
              <a:t>M</a:t>
            </a: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sk-SK" dirty="0" smtClean="0"/>
              <a:t>vysvetliť pojem binárna sústava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k-SK" dirty="0" smtClean="0"/>
              <a:t>ukázať ako prepíšeme číslo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dirty="0" smtClean="0"/>
              <a:t>    z desiatkovej do binárnej číselnej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dirty="0" smtClean="0"/>
              <a:t>    sústavy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k-SK" dirty="0" smtClean="0"/>
              <a:t>... a z binárnej do desiatkovej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Pre záujemcov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9E59-5BE5-42C0-9508-7FEC67B94780}" type="slidenum">
              <a:rPr lang="sk-SK" smtClean="0"/>
              <a:pPr/>
              <a:t>29</a:t>
            </a:fld>
            <a:endParaRPr lang="sk-SK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/>
              <a:t>Prevod celých čísel zo sústavy s nedesiatkovým základom do desiatkovej sústavy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95488"/>
            <a:ext cx="8218488" cy="3700462"/>
          </a:xfrm>
        </p:spPr>
        <p:txBody>
          <a:bodyPr/>
          <a:lstStyle/>
          <a:p>
            <a:r>
              <a:rPr lang="sk-SK" sz="2000"/>
              <a:t>Nech A je celé číslo v sústave s nedesiatkovým základom a jeho jednotlivé cifry sú a</a:t>
            </a:r>
            <a:r>
              <a:rPr lang="sk-SK" sz="2000" baseline="-25000"/>
              <a:t>i </a:t>
            </a:r>
            <a:r>
              <a:rPr lang="sk-SK" sz="2000"/>
              <a:t>(i=n,n-1,...0)</a:t>
            </a:r>
            <a:endParaRPr lang="sk-SK" sz="2000" baseline="-25000"/>
          </a:p>
          <a:p>
            <a:r>
              <a:rPr lang="sk-SK" sz="2000"/>
              <a:t>Nech z je základ číselnej sústavy, z ktorej ideme prevádzať</a:t>
            </a:r>
          </a:p>
          <a:p>
            <a:r>
              <a:rPr lang="sk-SK" sz="2000"/>
              <a:t>Nech Nc je hľadané číslo</a:t>
            </a:r>
          </a:p>
          <a:p>
            <a:r>
              <a:rPr lang="sk-SK" sz="2000"/>
              <a:t>Potom </a:t>
            </a:r>
            <a:endParaRPr lang="en-US" sz="2000"/>
          </a:p>
          <a:p>
            <a:pPr lvl="1"/>
            <a:r>
              <a:rPr lang="sk-SK" sz="1800"/>
              <a:t>S</a:t>
            </a:r>
            <a:r>
              <a:rPr lang="sk-SK" sz="1800" baseline="-25000"/>
              <a:t>i</a:t>
            </a:r>
            <a:r>
              <a:rPr lang="sk-SK" sz="1800"/>
              <a:t> = S</a:t>
            </a:r>
            <a:r>
              <a:rPr lang="sk-SK" sz="1800" baseline="-25000"/>
              <a:t>i+1</a:t>
            </a:r>
            <a:r>
              <a:rPr lang="sk-SK" sz="1800"/>
              <a:t>*z+a</a:t>
            </a:r>
            <a:r>
              <a:rPr lang="sk-SK" sz="1800" baseline="-25000"/>
              <a:t>i</a:t>
            </a:r>
            <a:r>
              <a:rPr lang="sk-SK" sz="1800"/>
              <a:t> </a:t>
            </a:r>
            <a:endParaRPr lang="en-US" sz="1800"/>
          </a:p>
          <a:p>
            <a:pPr lvl="1"/>
            <a:r>
              <a:rPr lang="sk-SK" sz="1800"/>
              <a:t>Nc=S</a:t>
            </a:r>
            <a:r>
              <a:rPr lang="sk-SK" sz="1800" baseline="-25000"/>
              <a:t>0</a:t>
            </a:r>
            <a:endParaRPr lang="en-US" sz="1800" baseline="-25000"/>
          </a:p>
          <a:p>
            <a:pPr lvl="1"/>
            <a:r>
              <a:rPr lang="sk-SK" sz="1800"/>
              <a:t>S</a:t>
            </a:r>
            <a:r>
              <a:rPr lang="sk-SK" sz="1800" baseline="-25000"/>
              <a:t>n+1</a:t>
            </a:r>
            <a:r>
              <a:rPr lang="sk-SK" sz="1800"/>
              <a:t>=0</a:t>
            </a:r>
          </a:p>
          <a:p>
            <a:endParaRPr lang="sk-SK" sz="2000"/>
          </a:p>
          <a:p>
            <a:r>
              <a:rPr lang="sk-SK" sz="2000"/>
              <a:t>Alebo 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0723-5F53-4630-8C6D-19065328CCBB}" type="slidenum">
              <a:rPr lang="sk-SK"/>
              <a:pPr/>
              <a:t>30</a:t>
            </a:fld>
            <a:endParaRPr lang="sk-SK"/>
          </a:p>
        </p:txBody>
      </p:sp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4851400"/>
            <a:ext cx="1936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78" name="AutoShape 18"/>
          <p:cNvSpPr>
            <a:spLocks/>
          </p:cNvSpPr>
          <p:nvPr/>
        </p:nvSpPr>
        <p:spPr bwMode="auto">
          <a:xfrm>
            <a:off x="3132138" y="3716338"/>
            <a:ext cx="215900" cy="865187"/>
          </a:xfrm>
          <a:prstGeom prst="rightBrace">
            <a:avLst>
              <a:gd name="adj1" fmla="val 33395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616325" y="3952875"/>
            <a:ext cx="211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Hornerova sch</a:t>
            </a:r>
            <a:r>
              <a:rPr lang="sk-SK"/>
              <a:t>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2663825" cy="3816350"/>
          </a:xfrm>
          <a:noFill/>
          <a:ln w="19050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sk-SK" sz="1400" dirty="0"/>
              <a:t>Príklad: </a:t>
            </a:r>
          </a:p>
          <a:p>
            <a:pPr>
              <a:buFontTx/>
              <a:buNone/>
            </a:pPr>
            <a:r>
              <a:rPr lang="sk-SK" sz="1400" dirty="0"/>
              <a:t>	Preveďte číslo 100111 z dvojkovej do desiatkovej sústavy.</a:t>
            </a:r>
          </a:p>
          <a:p>
            <a:pPr>
              <a:buFontTx/>
              <a:buNone/>
            </a:pPr>
            <a:endParaRPr lang="sk-SK" sz="1400" dirty="0"/>
          </a:p>
          <a:p>
            <a:pPr>
              <a:buFontTx/>
              <a:buNone/>
            </a:pPr>
            <a:r>
              <a:rPr lang="sk-SK" sz="1400" dirty="0"/>
              <a:t>Dané:</a:t>
            </a:r>
          </a:p>
          <a:p>
            <a:pPr>
              <a:buFontTx/>
              <a:buNone/>
            </a:pPr>
            <a:r>
              <a:rPr lang="sk-SK" sz="1400" dirty="0"/>
              <a:t>	z=2</a:t>
            </a:r>
          </a:p>
          <a:p>
            <a:pPr>
              <a:buFontTx/>
              <a:buNone/>
            </a:pPr>
            <a:r>
              <a:rPr lang="sk-SK" sz="1400" dirty="0"/>
              <a:t>	a</a:t>
            </a:r>
            <a:r>
              <a:rPr lang="sk-SK" sz="1400" baseline="-25000" dirty="0"/>
              <a:t>5</a:t>
            </a:r>
            <a:r>
              <a:rPr lang="sk-SK" sz="1400" dirty="0"/>
              <a:t>=1,a</a:t>
            </a:r>
            <a:r>
              <a:rPr lang="sk-SK" sz="1400" baseline="-25000" dirty="0"/>
              <a:t>4</a:t>
            </a:r>
            <a:r>
              <a:rPr lang="sk-SK" sz="1400" dirty="0"/>
              <a:t>=0,a</a:t>
            </a:r>
            <a:r>
              <a:rPr lang="sk-SK" sz="1400" baseline="-25000" dirty="0"/>
              <a:t>3</a:t>
            </a:r>
            <a:r>
              <a:rPr lang="sk-SK" sz="1400" dirty="0"/>
              <a:t>=0,</a:t>
            </a:r>
          </a:p>
          <a:p>
            <a:pPr>
              <a:buFontTx/>
              <a:buNone/>
            </a:pPr>
            <a:r>
              <a:rPr lang="sk-SK" sz="1400" dirty="0"/>
              <a:t>	a</a:t>
            </a:r>
            <a:r>
              <a:rPr lang="sk-SK" sz="1400" baseline="-25000" dirty="0"/>
              <a:t>2</a:t>
            </a:r>
            <a:r>
              <a:rPr lang="sk-SK" sz="1400" dirty="0"/>
              <a:t>=1,a</a:t>
            </a:r>
            <a:r>
              <a:rPr lang="sk-SK" sz="1400" baseline="-25000" dirty="0"/>
              <a:t>1</a:t>
            </a:r>
            <a:r>
              <a:rPr lang="sk-SK" sz="1400" dirty="0"/>
              <a:t>=1,a</a:t>
            </a:r>
            <a:r>
              <a:rPr lang="sk-SK" sz="1400" baseline="-25000" dirty="0"/>
              <a:t>0</a:t>
            </a:r>
            <a:r>
              <a:rPr lang="sk-SK" sz="1400" dirty="0"/>
              <a:t>=1</a:t>
            </a:r>
          </a:p>
          <a:p>
            <a:pPr>
              <a:buFontTx/>
              <a:buNone/>
            </a:pPr>
            <a:r>
              <a:rPr lang="sk-SK" sz="1400" dirty="0"/>
              <a:t>	</a:t>
            </a:r>
            <a:r>
              <a:rPr lang="sk-SK" sz="1400" dirty="0" err="1"/>
              <a:t>Nc</a:t>
            </a:r>
            <a:r>
              <a:rPr lang="sk-SK" sz="1400" dirty="0"/>
              <a:t>=?</a:t>
            </a:r>
          </a:p>
          <a:p>
            <a:pPr>
              <a:buFontTx/>
              <a:buNone/>
            </a:pPr>
            <a:endParaRPr lang="sk-SK" sz="1400" dirty="0"/>
          </a:p>
          <a:p>
            <a:pPr>
              <a:buFontTx/>
              <a:buNone/>
            </a:pPr>
            <a:r>
              <a:rPr lang="sk-SK" sz="1400" dirty="0"/>
              <a:t>Vzťahy:</a:t>
            </a:r>
          </a:p>
          <a:p>
            <a:pPr>
              <a:buFontTx/>
              <a:buNone/>
            </a:pPr>
            <a:endParaRPr lang="sk-SK" sz="1400" dirty="0"/>
          </a:p>
          <a:p>
            <a:pPr>
              <a:buFontTx/>
              <a:buNone/>
            </a:pPr>
            <a:r>
              <a:rPr lang="sk-SK" sz="1400" dirty="0"/>
              <a:t>	</a:t>
            </a:r>
            <a:endParaRPr lang="sk-SK" sz="1400" baseline="-2500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68F7-FA6B-4CFB-8FFB-687F50A311FF}" type="slidenum">
              <a:rPr lang="sk-SK"/>
              <a:pPr/>
              <a:t>31</a:t>
            </a:fld>
            <a:endParaRPr lang="sk-SK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0" y="54752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(100111)</a:t>
            </a:r>
            <a:r>
              <a:rPr lang="sk-SK" sz="4400" b="1" baseline="-25000"/>
              <a:t>2</a:t>
            </a:r>
            <a:r>
              <a:rPr lang="sk-SK" sz="4400" b="1"/>
              <a:t> = (39)</a:t>
            </a:r>
            <a:r>
              <a:rPr lang="sk-SK" sz="4400" b="1" baseline="-25000"/>
              <a:t>10</a:t>
            </a:r>
          </a:p>
        </p:txBody>
      </p:sp>
      <p:pic>
        <p:nvPicPr>
          <p:cNvPr id="23600" name="Picture 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4508500"/>
            <a:ext cx="1439862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3563938" y="2424113"/>
            <a:ext cx="5111750" cy="19415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/>
              <a:t>Riešenie:</a:t>
            </a:r>
          </a:p>
          <a:p>
            <a:endParaRPr lang="sk-SK"/>
          </a:p>
          <a:p>
            <a:r>
              <a:rPr lang="sk-SK"/>
              <a:t>Nc = a</a:t>
            </a:r>
            <a:r>
              <a:rPr lang="sk-SK" baseline="-25000"/>
              <a:t>5</a:t>
            </a:r>
            <a:r>
              <a:rPr lang="sk-SK"/>
              <a:t>*2</a:t>
            </a:r>
            <a:r>
              <a:rPr lang="sk-SK" baseline="30000"/>
              <a:t>5 </a:t>
            </a:r>
            <a:r>
              <a:rPr lang="sk-SK"/>
              <a:t>+ a</a:t>
            </a:r>
            <a:r>
              <a:rPr lang="sk-SK" baseline="-25000"/>
              <a:t>4</a:t>
            </a:r>
            <a:r>
              <a:rPr lang="sk-SK"/>
              <a:t>*2</a:t>
            </a:r>
            <a:r>
              <a:rPr lang="sk-SK" baseline="30000"/>
              <a:t>4 </a:t>
            </a:r>
            <a:r>
              <a:rPr lang="sk-SK"/>
              <a:t>+ a</a:t>
            </a:r>
            <a:r>
              <a:rPr lang="sk-SK" baseline="-25000"/>
              <a:t>3</a:t>
            </a:r>
            <a:r>
              <a:rPr lang="sk-SK"/>
              <a:t>*2</a:t>
            </a:r>
            <a:r>
              <a:rPr lang="sk-SK" baseline="30000"/>
              <a:t>3 </a:t>
            </a:r>
            <a:r>
              <a:rPr lang="sk-SK"/>
              <a:t>+ a</a:t>
            </a:r>
            <a:r>
              <a:rPr lang="sk-SK" baseline="-25000"/>
              <a:t>2</a:t>
            </a:r>
            <a:r>
              <a:rPr lang="sk-SK"/>
              <a:t>*2</a:t>
            </a:r>
            <a:r>
              <a:rPr lang="sk-SK" baseline="30000"/>
              <a:t>2 </a:t>
            </a:r>
            <a:r>
              <a:rPr lang="sk-SK"/>
              <a:t>+ a</a:t>
            </a:r>
            <a:r>
              <a:rPr lang="sk-SK" baseline="-25000"/>
              <a:t>1</a:t>
            </a:r>
            <a:r>
              <a:rPr lang="sk-SK"/>
              <a:t>*2</a:t>
            </a:r>
            <a:r>
              <a:rPr lang="sk-SK" baseline="30000"/>
              <a:t>1 </a:t>
            </a:r>
            <a:r>
              <a:rPr lang="sk-SK"/>
              <a:t>+ a</a:t>
            </a:r>
            <a:r>
              <a:rPr lang="sk-SK" baseline="-25000"/>
              <a:t>0</a:t>
            </a:r>
            <a:r>
              <a:rPr lang="sk-SK"/>
              <a:t>*2</a:t>
            </a:r>
            <a:r>
              <a:rPr lang="sk-SK" baseline="30000"/>
              <a:t>0 </a:t>
            </a:r>
            <a:r>
              <a:rPr lang="sk-SK"/>
              <a:t>Nc = 1*32 + 0*16 + 0*8    + 1*4   + 1*2    + 1*1 </a:t>
            </a:r>
          </a:p>
          <a:p>
            <a:r>
              <a:rPr lang="sk-SK"/>
              <a:t>Nc = 32    + 0       + 0       + 4       + 2       + 1</a:t>
            </a:r>
          </a:p>
          <a:p>
            <a:r>
              <a:rPr lang="sk-SK"/>
              <a:t>Nc = 39</a:t>
            </a:r>
          </a:p>
          <a:p>
            <a:endParaRPr lang="sk-SK" baseline="30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/>
              <a:t>Prevod desatinných čísel zo sústavy s nedesiatkovým základom do desiatkovej sústavy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33588"/>
            <a:ext cx="8218488" cy="3627437"/>
          </a:xfrm>
        </p:spPr>
        <p:txBody>
          <a:bodyPr/>
          <a:lstStyle/>
          <a:p>
            <a:r>
              <a:rPr lang="sk-SK" sz="2000"/>
              <a:t>Nech A je desatinná časť čísla v sústave s nedesiatkovým základom a jej jednotlivé cifry sú a</a:t>
            </a:r>
            <a:r>
              <a:rPr lang="sk-SK" sz="2000" baseline="-25000"/>
              <a:t>i </a:t>
            </a:r>
            <a:r>
              <a:rPr lang="sk-SK" sz="2000"/>
              <a:t>(i=-1,-2,...-m)</a:t>
            </a:r>
            <a:endParaRPr lang="sk-SK" sz="2000" baseline="-25000"/>
          </a:p>
          <a:p>
            <a:r>
              <a:rPr lang="sk-SK" sz="2000"/>
              <a:t>Nech z je základ číselnej sústavy, z ktorej ideme prevádzať</a:t>
            </a:r>
          </a:p>
          <a:p>
            <a:r>
              <a:rPr lang="sk-SK" sz="2000"/>
              <a:t>Nech N</a:t>
            </a:r>
            <a:r>
              <a:rPr lang="en-US" sz="2000"/>
              <a:t>d</a:t>
            </a:r>
            <a:r>
              <a:rPr lang="sk-SK" sz="2000"/>
              <a:t> je </a:t>
            </a:r>
            <a:r>
              <a:rPr lang="en-US" sz="2000"/>
              <a:t>desatinn</a:t>
            </a:r>
            <a:r>
              <a:rPr lang="sk-SK" sz="2000"/>
              <a:t>á časť hľadaného čísla</a:t>
            </a:r>
          </a:p>
          <a:p>
            <a:r>
              <a:rPr lang="sk-SK" sz="2000"/>
              <a:t>Potom </a:t>
            </a:r>
          </a:p>
          <a:p>
            <a:pPr lvl="1"/>
            <a:r>
              <a:rPr lang="sk-SK" sz="1800"/>
              <a:t>S</a:t>
            </a:r>
            <a:r>
              <a:rPr lang="sk-SK" sz="1800" baseline="-25000"/>
              <a:t>-i</a:t>
            </a:r>
            <a:r>
              <a:rPr lang="sk-SK" sz="1800"/>
              <a:t> = S</a:t>
            </a:r>
            <a:r>
              <a:rPr lang="sk-SK" sz="1800" baseline="-25000"/>
              <a:t>-i-1</a:t>
            </a:r>
            <a:r>
              <a:rPr lang="sk-SK" sz="1800"/>
              <a:t>/z+a</a:t>
            </a:r>
            <a:r>
              <a:rPr lang="sk-SK" sz="1800" baseline="-25000"/>
              <a:t>-i</a:t>
            </a:r>
            <a:r>
              <a:rPr lang="sk-SK" sz="1800"/>
              <a:t> </a:t>
            </a:r>
          </a:p>
          <a:p>
            <a:pPr lvl="1"/>
            <a:r>
              <a:rPr lang="sk-SK" sz="1800"/>
              <a:t>Nd=S</a:t>
            </a:r>
            <a:r>
              <a:rPr lang="sk-SK" sz="1800" baseline="-25000"/>
              <a:t>-1</a:t>
            </a:r>
            <a:r>
              <a:rPr lang="sk-SK" sz="1800"/>
              <a:t>/z</a:t>
            </a:r>
          </a:p>
          <a:p>
            <a:pPr lvl="1"/>
            <a:r>
              <a:rPr lang="sk-SK" sz="1800"/>
              <a:t>S</a:t>
            </a:r>
            <a:r>
              <a:rPr lang="sk-SK" sz="1800" baseline="-25000"/>
              <a:t>-m-1</a:t>
            </a:r>
            <a:r>
              <a:rPr lang="sk-SK" sz="1800"/>
              <a:t>=0</a:t>
            </a:r>
          </a:p>
          <a:p>
            <a:endParaRPr lang="sk-SK" sz="2000"/>
          </a:p>
          <a:p>
            <a:r>
              <a:rPr lang="sk-SK" sz="2000"/>
              <a:t>Alebo </a:t>
            </a:r>
          </a:p>
        </p:txBody>
      </p:sp>
      <p:sp>
        <p:nvSpPr>
          <p:cNvPr id="5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AD3A-3DDC-4117-8D3F-515A53DDFED6}" type="slidenum">
              <a:rPr lang="sk-SK"/>
              <a:pPr/>
              <a:t>32</a:t>
            </a:fld>
            <a:endParaRPr lang="sk-SK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4868863"/>
            <a:ext cx="2305050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411288"/>
            <a:ext cx="2952750" cy="33131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Príklad: 	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k-SK" sz="1600"/>
              <a:t>	Preveďte číslo 0.010011 z dvojkovej do desiatkovej sústavy.</a:t>
            </a:r>
          </a:p>
          <a:p>
            <a:pPr>
              <a:lnSpc>
                <a:spcPct val="90000"/>
              </a:lnSpc>
              <a:buFontTx/>
              <a:buNone/>
            </a:pPr>
            <a:endParaRPr lang="sk-SK" sz="16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Dané: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	S</a:t>
            </a:r>
            <a:r>
              <a:rPr lang="sk-SK" sz="1600" baseline="-25000"/>
              <a:t>-7</a:t>
            </a:r>
            <a:r>
              <a:rPr lang="sk-SK" sz="1600"/>
              <a:t>=0, z=2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	a</a:t>
            </a:r>
            <a:r>
              <a:rPr lang="sk-SK" sz="1600" baseline="-25000"/>
              <a:t>-6</a:t>
            </a:r>
            <a:r>
              <a:rPr lang="sk-SK" sz="1600"/>
              <a:t>=1,a</a:t>
            </a:r>
            <a:r>
              <a:rPr lang="sk-SK" sz="1600" baseline="-25000"/>
              <a:t>-5</a:t>
            </a:r>
            <a:r>
              <a:rPr lang="sk-SK" sz="1600"/>
              <a:t>=1,a</a:t>
            </a:r>
            <a:r>
              <a:rPr lang="sk-SK" sz="1600" baseline="-25000"/>
              <a:t>-4</a:t>
            </a:r>
            <a:r>
              <a:rPr lang="sk-SK" sz="1600"/>
              <a:t>=0,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	a</a:t>
            </a:r>
            <a:r>
              <a:rPr lang="sk-SK" sz="1600" baseline="-25000"/>
              <a:t>-3</a:t>
            </a:r>
            <a:r>
              <a:rPr lang="sk-SK" sz="1600"/>
              <a:t>=0,a</a:t>
            </a:r>
            <a:r>
              <a:rPr lang="sk-SK" sz="1600" baseline="-25000"/>
              <a:t>-2</a:t>
            </a:r>
            <a:r>
              <a:rPr lang="sk-SK" sz="1600"/>
              <a:t>=1,a</a:t>
            </a:r>
            <a:r>
              <a:rPr lang="sk-SK" sz="1600" baseline="-25000"/>
              <a:t>-1</a:t>
            </a:r>
            <a:r>
              <a:rPr lang="sk-SK" sz="1600"/>
              <a:t>=0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	Nd=S</a:t>
            </a:r>
            <a:r>
              <a:rPr lang="sk-SK" sz="1600" baseline="-25000"/>
              <a:t>-1</a:t>
            </a:r>
            <a:r>
              <a:rPr lang="sk-SK" sz="1600"/>
              <a:t>/z=?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6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Vzťahy: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600"/>
              <a:t>	 S</a:t>
            </a:r>
            <a:r>
              <a:rPr lang="sk-SK" sz="1600" baseline="-25000"/>
              <a:t>-i</a:t>
            </a:r>
            <a:r>
              <a:rPr lang="sk-SK" sz="1600"/>
              <a:t> = S</a:t>
            </a:r>
            <a:r>
              <a:rPr lang="sk-SK" sz="1600" baseline="-25000"/>
              <a:t>-i-1</a:t>
            </a:r>
            <a:r>
              <a:rPr lang="sk-SK" sz="1600"/>
              <a:t>/z+a</a:t>
            </a:r>
            <a:r>
              <a:rPr lang="sk-SK" sz="1600" baseline="-25000"/>
              <a:t>-i</a:t>
            </a:r>
          </a:p>
        </p:txBody>
      </p:sp>
      <p:graphicFrame>
        <p:nvGraphicFramePr>
          <p:cNvPr id="26716" name="Group 92"/>
          <p:cNvGraphicFramePr>
            <a:graphicFrameLocks noGrp="1"/>
          </p:cNvGraphicFramePr>
          <p:nvPr>
            <p:ph sz="half" idx="2"/>
          </p:nvPr>
        </p:nvGraphicFramePr>
        <p:xfrm>
          <a:off x="3419475" y="1412875"/>
          <a:ext cx="5227638" cy="2862263"/>
        </p:xfrm>
        <a:graphic>
          <a:graphicData uri="http://schemas.openxmlformats.org/drawingml/2006/table">
            <a:tbl>
              <a:tblPr/>
              <a:tblGrid>
                <a:gridCol w="346075"/>
                <a:gridCol w="407988"/>
                <a:gridCol w="2135187"/>
                <a:gridCol w="2338388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r>
                        <a:rPr kumimoji="0" lang="sk-SK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sk-SK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-i-1</a:t>
                      </a: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sk-SK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0/2=0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0+1=1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1/2=0,5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0,5+1=1,5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1,5/2=0,75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0,75+0=0,75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0,75/2=0,375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0,375+0=0,375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0,375/2=0,1875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0,1875+1=1,1875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1,1857/2=0,59375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0,59375+0=0,59375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</a:t>
                      </a:r>
                      <a:r>
                        <a:rPr kumimoji="0" lang="sk-SK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</a:t>
                      </a: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/z =0,296875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4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2A1E-A2B5-4A83-965B-BABF01713BB4}" type="slidenum">
              <a:rPr lang="sk-SK"/>
              <a:pPr/>
              <a:t>33</a:t>
            </a:fld>
            <a:endParaRPr lang="sk-SK"/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0" y="54752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(0,010011)</a:t>
            </a:r>
            <a:r>
              <a:rPr lang="sk-SK" sz="4400" b="1" baseline="-25000"/>
              <a:t>2</a:t>
            </a:r>
            <a:r>
              <a:rPr lang="sk-SK" sz="4400" b="1"/>
              <a:t> = (0,296875)</a:t>
            </a:r>
            <a:r>
              <a:rPr lang="sk-SK" sz="4400" b="1" baseline="-25000"/>
              <a:t>10</a:t>
            </a:r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323850" y="2636838"/>
            <a:ext cx="259238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sk-SK" sz="1600">
              <a:latin typeface="Verdana" pitchFamily="34" charset="0"/>
            </a:endParaRPr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>
            <a:off x="323850" y="4221163"/>
            <a:ext cx="21605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sk-SK" sz="16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2663825" cy="3600450"/>
          </a:xfrm>
          <a:noFill/>
          <a:ln w="1905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Príklad: 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Preveďte číslo 0.010011 z dvojkovej do desiatkovej sústavy.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4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Dané: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z=2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a</a:t>
            </a:r>
            <a:r>
              <a:rPr lang="sk-SK" sz="1400" baseline="-25000"/>
              <a:t>-6</a:t>
            </a:r>
            <a:r>
              <a:rPr lang="sk-SK" sz="1400"/>
              <a:t>=1,a</a:t>
            </a:r>
            <a:r>
              <a:rPr lang="sk-SK" sz="1400" baseline="-25000"/>
              <a:t>-5</a:t>
            </a:r>
            <a:r>
              <a:rPr lang="sk-SK" sz="1400"/>
              <a:t>=1,a</a:t>
            </a:r>
            <a:r>
              <a:rPr lang="sk-SK" sz="1400" baseline="-25000"/>
              <a:t>-4</a:t>
            </a:r>
            <a:r>
              <a:rPr lang="sk-SK" sz="1400"/>
              <a:t>=0,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a</a:t>
            </a:r>
            <a:r>
              <a:rPr lang="sk-SK" sz="1400" baseline="-25000"/>
              <a:t>-3</a:t>
            </a:r>
            <a:r>
              <a:rPr lang="sk-SK" sz="1400"/>
              <a:t>=0,a</a:t>
            </a:r>
            <a:r>
              <a:rPr lang="sk-SK" sz="1400" baseline="-25000"/>
              <a:t>-2</a:t>
            </a:r>
            <a:r>
              <a:rPr lang="sk-SK" sz="1400"/>
              <a:t>=1,a</a:t>
            </a:r>
            <a:r>
              <a:rPr lang="sk-SK" sz="1400" baseline="-25000"/>
              <a:t>-1</a:t>
            </a:r>
            <a:r>
              <a:rPr lang="sk-SK" sz="1400"/>
              <a:t>=0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Nd=?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4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Vzťahy:</a:t>
            </a:r>
          </a:p>
          <a:p>
            <a:pPr>
              <a:lnSpc>
                <a:spcPct val="80000"/>
              </a:lnSpc>
              <a:buFontTx/>
              <a:buNone/>
            </a:pPr>
            <a:endParaRPr lang="sk-SK" sz="1400"/>
          </a:p>
          <a:p>
            <a:pPr>
              <a:lnSpc>
                <a:spcPct val="80000"/>
              </a:lnSpc>
              <a:buFontTx/>
              <a:buNone/>
            </a:pPr>
            <a:r>
              <a:rPr lang="sk-SK" sz="1400"/>
              <a:t>	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8FF4-1486-461B-B22B-11285228A35E}" type="slidenum">
              <a:rPr lang="sk-SK"/>
              <a:pPr/>
              <a:t>34</a:t>
            </a:fld>
            <a:endParaRPr lang="sk-SK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54752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(0,010011)</a:t>
            </a:r>
            <a:r>
              <a:rPr lang="sk-SK" sz="4400" b="1" baseline="-25000"/>
              <a:t>2</a:t>
            </a:r>
            <a:r>
              <a:rPr lang="sk-SK" sz="4400" b="1"/>
              <a:t> = (0,296875)</a:t>
            </a:r>
            <a:r>
              <a:rPr lang="sk-SK" sz="4400" b="1" baseline="-25000"/>
              <a:t>10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492500" y="1628775"/>
            <a:ext cx="5111750" cy="3600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k-SK"/>
              <a:t>Riešenie:</a:t>
            </a:r>
          </a:p>
          <a:p>
            <a:endParaRPr lang="sk-SK"/>
          </a:p>
          <a:p>
            <a:r>
              <a:rPr lang="sk-SK"/>
              <a:t>Nd = a</a:t>
            </a:r>
            <a:r>
              <a:rPr lang="sk-SK" baseline="-25000"/>
              <a:t>-6</a:t>
            </a:r>
            <a:r>
              <a:rPr lang="sk-SK"/>
              <a:t>*2</a:t>
            </a:r>
            <a:r>
              <a:rPr lang="sk-SK" baseline="30000"/>
              <a:t>-6               </a:t>
            </a:r>
            <a:r>
              <a:rPr lang="sk-SK"/>
              <a:t>+ a</a:t>
            </a:r>
            <a:r>
              <a:rPr lang="sk-SK" baseline="-25000"/>
              <a:t>-5</a:t>
            </a:r>
            <a:r>
              <a:rPr lang="sk-SK"/>
              <a:t>*2</a:t>
            </a:r>
            <a:r>
              <a:rPr lang="sk-SK" baseline="30000"/>
              <a:t>-5           </a:t>
            </a:r>
            <a:r>
              <a:rPr lang="sk-SK"/>
              <a:t>+ a</a:t>
            </a:r>
            <a:r>
              <a:rPr lang="sk-SK" baseline="-25000"/>
              <a:t>-4</a:t>
            </a:r>
            <a:r>
              <a:rPr lang="sk-SK"/>
              <a:t>*2</a:t>
            </a:r>
            <a:r>
              <a:rPr lang="sk-SK" baseline="30000"/>
              <a:t>-4         </a:t>
            </a:r>
            <a:r>
              <a:rPr lang="sk-SK"/>
              <a:t>+ </a:t>
            </a:r>
          </a:p>
          <a:p>
            <a:r>
              <a:rPr lang="sk-SK"/>
              <a:t>      + a</a:t>
            </a:r>
            <a:r>
              <a:rPr lang="sk-SK" baseline="-25000"/>
              <a:t>-3</a:t>
            </a:r>
            <a:r>
              <a:rPr lang="sk-SK"/>
              <a:t>*2</a:t>
            </a:r>
            <a:r>
              <a:rPr lang="sk-SK" baseline="30000"/>
              <a:t>-3              </a:t>
            </a:r>
            <a:r>
              <a:rPr lang="sk-SK"/>
              <a:t>+ a</a:t>
            </a:r>
            <a:r>
              <a:rPr lang="sk-SK" baseline="-25000"/>
              <a:t>-2</a:t>
            </a:r>
            <a:r>
              <a:rPr lang="sk-SK"/>
              <a:t>*2</a:t>
            </a:r>
            <a:r>
              <a:rPr lang="sk-SK" baseline="30000"/>
              <a:t>-2           </a:t>
            </a:r>
            <a:r>
              <a:rPr lang="sk-SK"/>
              <a:t>+ a</a:t>
            </a:r>
            <a:r>
              <a:rPr lang="sk-SK" baseline="-25000"/>
              <a:t>-1</a:t>
            </a:r>
            <a:r>
              <a:rPr lang="sk-SK"/>
              <a:t>*2</a:t>
            </a:r>
            <a:r>
              <a:rPr lang="sk-SK" baseline="30000"/>
              <a:t>-1 </a:t>
            </a:r>
          </a:p>
          <a:p>
            <a:endParaRPr lang="sk-SK" baseline="30000"/>
          </a:p>
          <a:p>
            <a:r>
              <a:rPr lang="sk-SK"/>
              <a:t>Nd = 1*0,015625 + 1*0,03125 + 0*0,0625 + </a:t>
            </a:r>
          </a:p>
          <a:p>
            <a:r>
              <a:rPr lang="sk-SK"/>
              <a:t>      + 0*0,125       + 1*0,25       + 0*0,5 </a:t>
            </a:r>
          </a:p>
          <a:p>
            <a:endParaRPr lang="sk-SK"/>
          </a:p>
          <a:p>
            <a:r>
              <a:rPr lang="sk-SK"/>
              <a:t>Nd = 0,015625    + 0,03125     + 0             +</a:t>
            </a:r>
          </a:p>
          <a:p>
            <a:r>
              <a:rPr lang="sk-SK"/>
              <a:t>      + 0                 + 0,25           + 0</a:t>
            </a:r>
          </a:p>
          <a:p>
            <a:endParaRPr lang="sk-SK"/>
          </a:p>
          <a:p>
            <a:r>
              <a:rPr lang="sk-SK"/>
              <a:t>Nd = 0,296875</a:t>
            </a:r>
          </a:p>
          <a:p>
            <a:endParaRPr lang="sk-SK" baseline="30000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4292600"/>
            <a:ext cx="18002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/>
              <a:t>Prevod medzi sústavami so základom rovným mocnine čísla 2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Nech A je číslo v sústave, z ktorej ideme prevádzať a jeho cifry sú a</a:t>
            </a:r>
            <a:r>
              <a:rPr lang="sk-SK" baseline="-25000"/>
              <a:t>i</a:t>
            </a:r>
          </a:p>
          <a:p>
            <a:r>
              <a:rPr lang="sk-SK"/>
              <a:t>Nech P je číslo v sústave, do ktorej ideme prevádzať a jeho cifry sú p</a:t>
            </a:r>
            <a:r>
              <a:rPr lang="sk-SK" baseline="-25000"/>
              <a:t>i</a:t>
            </a:r>
          </a:p>
          <a:p>
            <a:r>
              <a:rPr lang="sk-SK"/>
              <a:t>Prevod medzi sústavami so základmi 2</a:t>
            </a:r>
            <a:r>
              <a:rPr lang="sk-SK" baseline="30000"/>
              <a:t>j</a:t>
            </a:r>
            <a:r>
              <a:rPr lang="sk-SK"/>
              <a:t> a 2</a:t>
            </a:r>
            <a:r>
              <a:rPr lang="sk-SK" baseline="30000"/>
              <a:t>k</a:t>
            </a: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B46C-6096-4985-8789-3EDDE2F68ED5}" type="slidenum">
              <a:rPr lang="sk-SK"/>
              <a:pPr/>
              <a:t>35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/>
              <a:t>Prevod medzi sústavami so základmi 2</a:t>
            </a:r>
            <a:r>
              <a:rPr lang="sk-SK" sz="3200" baseline="30000"/>
              <a:t>j</a:t>
            </a:r>
            <a:r>
              <a:rPr lang="sk-SK" sz="3200"/>
              <a:t> a 2</a:t>
            </a:r>
            <a:r>
              <a:rPr lang="sk-SK" sz="3200" baseline="30000"/>
              <a:t>k </a:t>
            </a:r>
            <a:r>
              <a:rPr lang="sk-SK" sz="3200"/>
              <a:t>ak j=2 a k&gt;2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sk-SK"/>
              <a:t>Číslo A je v tvare a</a:t>
            </a:r>
            <a:r>
              <a:rPr lang="sk-SK" baseline="-25000"/>
              <a:t>n</a:t>
            </a:r>
            <a:r>
              <a:rPr lang="sk-SK"/>
              <a:t>a</a:t>
            </a:r>
            <a:r>
              <a:rPr lang="sk-SK" baseline="-25000"/>
              <a:t>n-1</a:t>
            </a:r>
            <a:r>
              <a:rPr lang="sk-SK"/>
              <a:t>...a</a:t>
            </a:r>
            <a:r>
              <a:rPr lang="sk-SK" baseline="-25000"/>
              <a:t>1</a:t>
            </a:r>
            <a:r>
              <a:rPr lang="sk-SK"/>
              <a:t>a</a:t>
            </a:r>
            <a:r>
              <a:rPr lang="sk-SK" baseline="-25000"/>
              <a:t>0</a:t>
            </a:r>
            <a:r>
              <a:rPr lang="sk-SK"/>
              <a:t>.a</a:t>
            </a:r>
            <a:r>
              <a:rPr lang="sk-SK" baseline="-25000"/>
              <a:t>-1</a:t>
            </a:r>
            <a:r>
              <a:rPr lang="sk-SK"/>
              <a:t>a</a:t>
            </a:r>
            <a:r>
              <a:rPr lang="sk-SK" baseline="-25000"/>
              <a:t>-2</a:t>
            </a:r>
            <a:r>
              <a:rPr lang="sk-SK"/>
              <a:t>...a</a:t>
            </a:r>
            <a:r>
              <a:rPr lang="sk-SK" baseline="-25000"/>
              <a:t>-m</a:t>
            </a:r>
          </a:p>
          <a:p>
            <a:pPr marL="457200" indent="-457200"/>
            <a:r>
              <a:rPr lang="sk-SK"/>
              <a:t>Postup: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K celej časti pridáme nuly zľava tak, aby počet číslic bol násobkom k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K desatinnej časti pridáme nuly sprava tak, aby počet číslic bol násobkom k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Z cifier a</a:t>
            </a:r>
            <a:r>
              <a:rPr lang="sk-SK" baseline="-25000"/>
              <a:t>i</a:t>
            </a:r>
            <a:r>
              <a:rPr lang="sk-SK"/>
              <a:t> vytvoríme k-tice, ktoré potom prevádzame na cifry p</a:t>
            </a:r>
            <a:r>
              <a:rPr lang="sk-SK" baseline="-25000"/>
              <a:t>i</a:t>
            </a: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47221-2856-4FB1-A90E-5431B4018FA0}" type="slidenum">
              <a:rPr lang="sk-SK"/>
              <a:pPr/>
              <a:t>36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>
              <a:buFontTx/>
              <a:buNone/>
            </a:pPr>
            <a:r>
              <a:rPr lang="sk-SK" sz="1600"/>
              <a:t>Príklad:</a:t>
            </a:r>
          </a:p>
          <a:p>
            <a:pPr>
              <a:buFontTx/>
              <a:buNone/>
            </a:pPr>
            <a:r>
              <a:rPr lang="sk-SK" sz="1600"/>
              <a:t>Preveďťe číslo 1110011.1101 z dvojkovej do osmičkovej sústavy</a:t>
            </a:r>
          </a:p>
          <a:p>
            <a:pPr>
              <a:buFontTx/>
              <a:buNone/>
            </a:pPr>
            <a:endParaRPr lang="sk-SK" sz="1600"/>
          </a:p>
          <a:p>
            <a:pPr>
              <a:buFontTx/>
              <a:buNone/>
            </a:pPr>
            <a:r>
              <a:rPr lang="sk-SK" sz="1600"/>
              <a:t>Riešenie:</a:t>
            </a:r>
          </a:p>
          <a:p>
            <a:pPr>
              <a:buFontTx/>
              <a:buNone/>
            </a:pPr>
            <a:r>
              <a:rPr lang="sk-SK" sz="1600"/>
              <a:t>Základ dvojkovej sústavy je 2=2</a:t>
            </a:r>
            <a:r>
              <a:rPr lang="sk-SK" sz="1600" baseline="30000"/>
              <a:t>1</a:t>
            </a:r>
            <a:r>
              <a:rPr lang="sk-SK" sz="1600"/>
              <a:t>, teda j=1. Základ osmičkovej sústavy je</a:t>
            </a:r>
          </a:p>
          <a:p>
            <a:pPr>
              <a:buFontTx/>
              <a:buNone/>
            </a:pPr>
            <a:r>
              <a:rPr lang="sk-SK" sz="1600"/>
              <a:t>8=2</a:t>
            </a:r>
            <a:r>
              <a:rPr lang="sk-SK" sz="1600" baseline="30000"/>
              <a:t>3</a:t>
            </a:r>
            <a:r>
              <a:rPr lang="sk-SK" sz="1600"/>
              <a:t>, teda k=3.</a:t>
            </a:r>
          </a:p>
          <a:p>
            <a:pPr>
              <a:buFontTx/>
              <a:buNone/>
            </a:pPr>
            <a:endParaRPr lang="sk-SK" sz="1600"/>
          </a:p>
          <a:p>
            <a:pPr>
              <a:buFontTx/>
              <a:buNone/>
            </a:pPr>
            <a:r>
              <a:rPr lang="sk-SK" sz="1600"/>
              <a:t>1. K celej časti pridáme nuly zľava tak, aby počet číslic bol násobkom k.</a:t>
            </a:r>
          </a:p>
          <a:p>
            <a:pPr>
              <a:buFontTx/>
              <a:buNone/>
            </a:pPr>
            <a:r>
              <a:rPr lang="sk-SK" sz="1600"/>
              <a:t>Počet číslic celej časti je 7. Najbližší násobok čísla 3 je 9. Teda celá časť</a:t>
            </a:r>
          </a:p>
          <a:p>
            <a:pPr>
              <a:buFontTx/>
              <a:buNone/>
            </a:pPr>
            <a:r>
              <a:rPr lang="sk-SK" sz="1600"/>
              <a:t>čísla bude mať 9 číslic =&gt; </a:t>
            </a:r>
            <a:r>
              <a:rPr lang="sk-SK" sz="1600" b="1"/>
              <a:t>00</a:t>
            </a:r>
            <a:r>
              <a:rPr lang="sk-SK" sz="1600"/>
              <a:t>1110011</a:t>
            </a:r>
          </a:p>
          <a:p>
            <a:pPr>
              <a:buFontTx/>
              <a:buNone/>
            </a:pPr>
            <a:endParaRPr lang="sk-SK" sz="1600"/>
          </a:p>
          <a:p>
            <a:pPr>
              <a:buFontTx/>
              <a:buNone/>
            </a:pPr>
            <a:r>
              <a:rPr lang="sk-SK" sz="1600"/>
              <a:t>2. K desatinnej časti pridáme nuly sprava tak, aby počet číslic bol násobkom k.</a:t>
            </a:r>
          </a:p>
          <a:p>
            <a:pPr>
              <a:buFontTx/>
              <a:buNone/>
            </a:pPr>
            <a:r>
              <a:rPr lang="sk-SK" sz="1600"/>
              <a:t>Počet číslic desatinnej časti je 4. Najbližší násobok čísla 3 je 6. Teda</a:t>
            </a:r>
          </a:p>
          <a:p>
            <a:pPr>
              <a:buFontTx/>
              <a:buNone/>
            </a:pPr>
            <a:r>
              <a:rPr lang="sk-SK" sz="1600"/>
              <a:t>desatinná časť čísla bude mať 6 číslic =&gt; 1101</a:t>
            </a:r>
            <a:r>
              <a:rPr lang="sk-SK" sz="1600" b="1"/>
              <a:t>00</a:t>
            </a:r>
            <a:endParaRPr lang="sk-SK" sz="1600"/>
          </a:p>
          <a:p>
            <a:pPr>
              <a:buFontTx/>
              <a:buNone/>
            </a:pPr>
            <a:endParaRPr lang="sk-SK" sz="1600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E8F1-A872-4FCD-AC13-FE53F16005FC}" type="slidenum">
              <a:rPr lang="sk-SK"/>
              <a:pPr/>
              <a:t>37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k-SK" sz="1600"/>
              <a:t>3. Z cifier a</a:t>
            </a:r>
            <a:r>
              <a:rPr lang="sk-SK" sz="1600" baseline="-25000"/>
              <a:t>i</a:t>
            </a:r>
            <a:r>
              <a:rPr lang="sk-SK" sz="1600"/>
              <a:t> vytvoríme k-tice, ktoré potom prevádzame na cifry p</a:t>
            </a:r>
            <a:r>
              <a:rPr lang="sk-SK" sz="1600" baseline="-25000"/>
              <a:t>i</a:t>
            </a:r>
            <a:r>
              <a:rPr lang="sk-SK" sz="1600"/>
              <a:t>. Teda z cifier čísla 001110011.110100 vytvoríme trojice, ktoré potom prevádzame.</a:t>
            </a:r>
          </a:p>
          <a:p>
            <a:pPr>
              <a:buFontTx/>
              <a:buNone/>
            </a:pPr>
            <a:endParaRPr lang="sk-SK" sz="1600"/>
          </a:p>
          <a:p>
            <a:pPr algn="ctr">
              <a:buFontTx/>
              <a:buNone/>
            </a:pPr>
            <a:r>
              <a:rPr lang="sk-SK" sz="1600" b="1"/>
              <a:t>001  </a:t>
            </a:r>
            <a:r>
              <a:rPr lang="en-US" sz="1600" b="1"/>
              <a:t>|  110  |  011  .  110  |  100</a:t>
            </a:r>
          </a:p>
          <a:p>
            <a:pPr algn="ctr">
              <a:buFontTx/>
              <a:buNone/>
            </a:pPr>
            <a:endParaRPr lang="en-US" sz="1600" b="1"/>
          </a:p>
          <a:p>
            <a:pPr algn="ctr">
              <a:buFontTx/>
              <a:buNone/>
            </a:pPr>
            <a:endParaRPr lang="en-US" sz="1600" b="1"/>
          </a:p>
          <a:p>
            <a:pPr algn="ctr">
              <a:buFontTx/>
              <a:buNone/>
            </a:pPr>
            <a:r>
              <a:rPr lang="en-US" sz="1600" b="1"/>
              <a:t>1          6          3    .     6         4</a:t>
            </a:r>
            <a:endParaRPr lang="sk-SK" sz="1600" b="1"/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6CFEE-2C5A-4482-BE75-D61E9DC8C08B}" type="slidenum">
              <a:rPr lang="sk-SK"/>
              <a:pPr/>
              <a:t>38</a:t>
            </a:fld>
            <a:endParaRPr lang="sk-SK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2843213" y="28527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706813" y="28527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500563" y="28527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5364163" y="2854325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6156325" y="2852738"/>
            <a:ext cx="144463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0" y="45085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</a:t>
            </a:r>
            <a:r>
              <a:rPr lang="en-US" sz="4400" b="1"/>
              <a:t>1110011</a:t>
            </a:r>
            <a:r>
              <a:rPr lang="sk-SK" sz="4400" b="1"/>
              <a:t>,</a:t>
            </a:r>
            <a:r>
              <a:rPr lang="en-US" sz="4400" b="1"/>
              <a:t>1101</a:t>
            </a:r>
            <a:r>
              <a:rPr lang="sk-SK" sz="4400" b="1"/>
              <a:t>)</a:t>
            </a:r>
            <a:r>
              <a:rPr lang="sk-SK" sz="4400" b="1" baseline="-25000"/>
              <a:t>2</a:t>
            </a:r>
            <a:r>
              <a:rPr lang="sk-SK" sz="4400" b="1"/>
              <a:t> = (</a:t>
            </a:r>
            <a:r>
              <a:rPr lang="en-US" sz="4400" b="1"/>
              <a:t>163</a:t>
            </a:r>
            <a:r>
              <a:rPr lang="sk-SK" sz="4400" b="1"/>
              <a:t>,</a:t>
            </a:r>
            <a:r>
              <a:rPr lang="en-US" sz="4400" b="1"/>
              <a:t>64</a:t>
            </a:r>
            <a:r>
              <a:rPr lang="sk-SK" sz="4400" b="1"/>
              <a:t>)</a:t>
            </a:r>
            <a:r>
              <a:rPr lang="en-US" sz="4400" b="1" baseline="-25000"/>
              <a:t>8</a:t>
            </a:r>
            <a:endParaRPr lang="sk-SK" sz="44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Základné pojmy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Číselná sústava je systém jednoznačných pravidiel pre zobrazenie číselných hodnôt pomocou konečného počtu znakov (číslic, cifier) </a:t>
            </a:r>
          </a:p>
          <a:p>
            <a:endParaRPr lang="sk-SK" dirty="0"/>
          </a:p>
          <a:p>
            <a:r>
              <a:rPr lang="sk-SK" dirty="0"/>
              <a:t>Číslo je reprezentované v danej číselnej sústave postupnosťou číslic </a:t>
            </a:r>
          </a:p>
          <a:p>
            <a:endParaRPr lang="sk-SK" dirty="0"/>
          </a:p>
          <a:p>
            <a:r>
              <a:rPr lang="sk-SK" dirty="0"/>
              <a:t>Číselnú sústavu charakterizuje z vonkajšieho pohľadu použitá množina znakov - číslic </a:t>
            </a:r>
          </a:p>
          <a:p>
            <a:endParaRPr lang="sk-SK" dirty="0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4A890-791E-4597-A1FA-D85508A287AE}" type="slidenum">
              <a:rPr lang="sk-SK"/>
              <a:pPr/>
              <a:t>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/>
              <a:t>Prevod medzi sústavami so základmi 2</a:t>
            </a:r>
            <a:r>
              <a:rPr lang="sk-SK" sz="3200" baseline="30000"/>
              <a:t>j</a:t>
            </a:r>
            <a:r>
              <a:rPr lang="sk-SK" sz="3200"/>
              <a:t> a 2</a:t>
            </a:r>
            <a:r>
              <a:rPr lang="sk-SK" sz="3200" baseline="30000"/>
              <a:t>k </a:t>
            </a:r>
            <a:r>
              <a:rPr lang="sk-SK" sz="3200"/>
              <a:t>ak j</a:t>
            </a:r>
            <a:r>
              <a:rPr lang="en-US" sz="3200"/>
              <a:t>&gt;</a:t>
            </a:r>
            <a:r>
              <a:rPr lang="sk-SK" sz="3200"/>
              <a:t>2 a k</a:t>
            </a:r>
            <a:r>
              <a:rPr lang="en-US" sz="3200"/>
              <a:t>=</a:t>
            </a:r>
            <a:r>
              <a:rPr lang="sk-SK" sz="3200"/>
              <a:t>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sk-SK"/>
              <a:t>Číslo A je v tvare a</a:t>
            </a:r>
            <a:r>
              <a:rPr lang="sk-SK" baseline="-25000"/>
              <a:t>n</a:t>
            </a:r>
            <a:r>
              <a:rPr lang="sk-SK"/>
              <a:t>a</a:t>
            </a:r>
            <a:r>
              <a:rPr lang="sk-SK" baseline="-25000"/>
              <a:t>n-1</a:t>
            </a:r>
            <a:r>
              <a:rPr lang="sk-SK"/>
              <a:t>...a</a:t>
            </a:r>
            <a:r>
              <a:rPr lang="sk-SK" baseline="-25000"/>
              <a:t>1</a:t>
            </a:r>
            <a:r>
              <a:rPr lang="sk-SK"/>
              <a:t>a</a:t>
            </a:r>
            <a:r>
              <a:rPr lang="sk-SK" baseline="-25000"/>
              <a:t>0</a:t>
            </a:r>
            <a:r>
              <a:rPr lang="sk-SK"/>
              <a:t>.a</a:t>
            </a:r>
            <a:r>
              <a:rPr lang="sk-SK" baseline="-25000"/>
              <a:t>-1</a:t>
            </a:r>
            <a:r>
              <a:rPr lang="sk-SK"/>
              <a:t>a</a:t>
            </a:r>
            <a:r>
              <a:rPr lang="sk-SK" baseline="-25000"/>
              <a:t>-2</a:t>
            </a:r>
            <a:r>
              <a:rPr lang="sk-SK"/>
              <a:t>...a</a:t>
            </a:r>
            <a:r>
              <a:rPr lang="sk-SK" baseline="-25000"/>
              <a:t>-m</a:t>
            </a:r>
          </a:p>
          <a:p>
            <a:pPr marL="457200" indent="-457200"/>
            <a:r>
              <a:rPr lang="sk-SK"/>
              <a:t>Postup: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Jednotilvé číslice a</a:t>
            </a:r>
            <a:r>
              <a:rPr lang="sk-SK" baseline="-25000"/>
              <a:t>i</a:t>
            </a:r>
            <a:r>
              <a:rPr lang="sk-SK"/>
              <a:t> prevádzame na j-tice</a:t>
            </a:r>
            <a:endParaRPr lang="sk-SK" baseline="-25000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BA4F-4783-460B-82AF-6A76D0EDDACD}" type="slidenum">
              <a:rPr lang="sk-SK"/>
              <a:pPr/>
              <a:t>39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Príklad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sk-SK" sz="1600"/>
              <a:t>Príklad:</a:t>
            </a:r>
          </a:p>
          <a:p>
            <a:pPr>
              <a:buFontTx/>
              <a:buNone/>
            </a:pPr>
            <a:r>
              <a:rPr lang="sk-SK" sz="1600"/>
              <a:t>Preveďťe číslo 163.64 z osmičkovej do dvojkovej sústavy</a:t>
            </a:r>
          </a:p>
          <a:p>
            <a:pPr>
              <a:buFontTx/>
              <a:buNone/>
            </a:pPr>
            <a:endParaRPr lang="sk-SK" sz="1600"/>
          </a:p>
          <a:p>
            <a:pPr>
              <a:buFontTx/>
              <a:buNone/>
            </a:pPr>
            <a:r>
              <a:rPr lang="sk-SK" sz="1600"/>
              <a:t>Riešenie:</a:t>
            </a:r>
          </a:p>
          <a:p>
            <a:pPr>
              <a:buFontTx/>
              <a:buNone/>
            </a:pPr>
            <a:r>
              <a:rPr lang="sk-SK" sz="1600"/>
              <a:t>Základ osmičkovej sústavy je 8=2</a:t>
            </a:r>
            <a:r>
              <a:rPr lang="sk-SK" sz="1600" baseline="30000"/>
              <a:t>3</a:t>
            </a:r>
            <a:r>
              <a:rPr lang="sk-SK" sz="1600"/>
              <a:t>, teda j=3. Základ dvojkovej sústavy je</a:t>
            </a:r>
          </a:p>
          <a:p>
            <a:pPr>
              <a:buFontTx/>
              <a:buNone/>
            </a:pPr>
            <a:r>
              <a:rPr lang="sk-SK" sz="1600"/>
              <a:t>2=2</a:t>
            </a:r>
            <a:r>
              <a:rPr lang="sk-SK" sz="1600" baseline="30000"/>
              <a:t>1</a:t>
            </a:r>
            <a:r>
              <a:rPr lang="sk-SK" sz="1600"/>
              <a:t>, teda k=1.</a:t>
            </a:r>
          </a:p>
          <a:p>
            <a:pPr>
              <a:buFontTx/>
              <a:buNone/>
            </a:pPr>
            <a:endParaRPr lang="sk-SK" sz="1600"/>
          </a:p>
          <a:p>
            <a:pPr>
              <a:buFontTx/>
              <a:buNone/>
            </a:pPr>
            <a:r>
              <a:rPr lang="sk-SK" sz="1600"/>
              <a:t>1. </a:t>
            </a:r>
            <a:r>
              <a:rPr lang="it-IT" sz="1600"/>
              <a:t>Jednotilvé číslice </a:t>
            </a:r>
            <a:r>
              <a:rPr lang="sk-SK" sz="1600"/>
              <a:t>a</a:t>
            </a:r>
            <a:r>
              <a:rPr lang="sk-SK" sz="1600" baseline="-25000"/>
              <a:t>i</a:t>
            </a:r>
            <a:r>
              <a:rPr lang="it-IT" sz="1600"/>
              <a:t> prevádzame na</a:t>
            </a:r>
            <a:r>
              <a:rPr lang="sk-SK" sz="1600"/>
              <a:t> trojice </a:t>
            </a:r>
          </a:p>
          <a:p>
            <a:pPr>
              <a:buFontTx/>
              <a:buNone/>
            </a:pPr>
            <a:endParaRPr lang="sk-SK" sz="1600"/>
          </a:p>
          <a:p>
            <a:pPr algn="ctr">
              <a:buFontTx/>
              <a:buNone/>
            </a:pPr>
            <a:r>
              <a:rPr lang="en-US" sz="1600" b="1"/>
              <a:t>1          6          3    .     6         4</a:t>
            </a:r>
            <a:endParaRPr lang="sk-SK" sz="1600" b="1"/>
          </a:p>
          <a:p>
            <a:pPr algn="ctr">
              <a:buFontTx/>
              <a:buNone/>
            </a:pPr>
            <a:endParaRPr lang="sk-SK" sz="1600" b="1"/>
          </a:p>
          <a:p>
            <a:pPr algn="ctr">
              <a:buFontTx/>
              <a:buNone/>
            </a:pPr>
            <a:endParaRPr lang="sk-SK" sz="1600" b="1"/>
          </a:p>
          <a:p>
            <a:pPr algn="ctr">
              <a:buFontTx/>
              <a:buNone/>
            </a:pPr>
            <a:r>
              <a:rPr lang="sk-SK" sz="1600" b="1"/>
              <a:t>001     </a:t>
            </a:r>
            <a:r>
              <a:rPr lang="en-US" sz="1600" b="1"/>
              <a:t> 110  </a:t>
            </a:r>
            <a:r>
              <a:rPr lang="sk-SK" sz="1600" b="1"/>
              <a:t>  </a:t>
            </a:r>
            <a:r>
              <a:rPr lang="en-US" sz="1600" b="1"/>
              <a:t>  011  .  110  </a:t>
            </a:r>
            <a:r>
              <a:rPr lang="sk-SK" sz="1600" b="1"/>
              <a:t>  </a:t>
            </a:r>
            <a:r>
              <a:rPr lang="en-US" sz="1600" b="1"/>
              <a:t>  100</a:t>
            </a:r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73B6-17F2-4239-9942-70604DCF49AD}" type="slidenum">
              <a:rPr lang="sk-SK"/>
              <a:pPr/>
              <a:t>40</a:t>
            </a:fld>
            <a:endParaRPr lang="sk-SK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2843213" y="43640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706813" y="43640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4500563" y="4364038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5364163" y="4365625"/>
            <a:ext cx="144462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6156325" y="4364038"/>
            <a:ext cx="144463" cy="358775"/>
          </a:xfrm>
          <a:prstGeom prst="downArrow">
            <a:avLst>
              <a:gd name="adj1" fmla="val 50000"/>
              <a:gd name="adj2" fmla="val 6208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0" y="5373688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4400" b="1"/>
              <a:t>(</a:t>
            </a:r>
            <a:r>
              <a:rPr lang="en-US" sz="4400" b="1"/>
              <a:t>1110011</a:t>
            </a:r>
            <a:r>
              <a:rPr lang="sk-SK" sz="4400" b="1"/>
              <a:t>,</a:t>
            </a:r>
            <a:r>
              <a:rPr lang="en-US" sz="4400" b="1"/>
              <a:t>1101</a:t>
            </a:r>
            <a:r>
              <a:rPr lang="sk-SK" sz="4400" b="1"/>
              <a:t>)</a:t>
            </a:r>
            <a:r>
              <a:rPr lang="sk-SK" sz="4400" b="1" baseline="-25000"/>
              <a:t>2</a:t>
            </a:r>
            <a:r>
              <a:rPr lang="sk-SK" sz="4400" b="1"/>
              <a:t> = (</a:t>
            </a:r>
            <a:r>
              <a:rPr lang="en-US" sz="4400" b="1"/>
              <a:t>163</a:t>
            </a:r>
            <a:r>
              <a:rPr lang="sk-SK" sz="4400" b="1"/>
              <a:t>,</a:t>
            </a:r>
            <a:r>
              <a:rPr lang="en-US" sz="4400" b="1"/>
              <a:t>64</a:t>
            </a:r>
            <a:r>
              <a:rPr lang="sk-SK" sz="4400" b="1"/>
              <a:t>)</a:t>
            </a:r>
            <a:r>
              <a:rPr lang="en-US" sz="4400" b="1" baseline="-25000"/>
              <a:t>8</a:t>
            </a:r>
            <a:endParaRPr lang="sk-SK" sz="4400" b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/>
              <a:t>Prevod medzi sústavami so základmi 2</a:t>
            </a:r>
            <a:r>
              <a:rPr lang="sk-SK" sz="3200" baseline="30000"/>
              <a:t>i</a:t>
            </a:r>
            <a:r>
              <a:rPr lang="sk-SK" sz="3200"/>
              <a:t> a 2</a:t>
            </a:r>
            <a:r>
              <a:rPr lang="sk-SK" sz="3200" baseline="30000"/>
              <a:t>j </a:t>
            </a:r>
            <a:r>
              <a:rPr lang="sk-SK" sz="3200"/>
              <a:t>ak i</a:t>
            </a:r>
            <a:r>
              <a:rPr lang="en-US" sz="3200"/>
              <a:t>&gt;</a:t>
            </a:r>
            <a:r>
              <a:rPr lang="sk-SK" sz="3200"/>
              <a:t>2 a j&gt;2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sk-SK"/>
              <a:t>Číslo A je v tvare a</a:t>
            </a:r>
            <a:r>
              <a:rPr lang="sk-SK" baseline="-25000"/>
              <a:t>n</a:t>
            </a:r>
            <a:r>
              <a:rPr lang="sk-SK"/>
              <a:t>a</a:t>
            </a:r>
            <a:r>
              <a:rPr lang="sk-SK" baseline="-25000"/>
              <a:t>n-1</a:t>
            </a:r>
            <a:r>
              <a:rPr lang="sk-SK"/>
              <a:t>...a</a:t>
            </a:r>
            <a:r>
              <a:rPr lang="sk-SK" baseline="-25000"/>
              <a:t>1</a:t>
            </a:r>
            <a:r>
              <a:rPr lang="sk-SK"/>
              <a:t>a</a:t>
            </a:r>
            <a:r>
              <a:rPr lang="sk-SK" baseline="-25000"/>
              <a:t>0</a:t>
            </a:r>
            <a:r>
              <a:rPr lang="sk-SK"/>
              <a:t>.a</a:t>
            </a:r>
            <a:r>
              <a:rPr lang="sk-SK" baseline="-25000"/>
              <a:t>-1</a:t>
            </a:r>
            <a:r>
              <a:rPr lang="sk-SK"/>
              <a:t>a</a:t>
            </a:r>
            <a:r>
              <a:rPr lang="sk-SK" baseline="-25000"/>
              <a:t>-2</a:t>
            </a:r>
            <a:r>
              <a:rPr lang="sk-SK"/>
              <a:t>...a</a:t>
            </a:r>
            <a:r>
              <a:rPr lang="sk-SK" baseline="-25000"/>
              <a:t>-m</a:t>
            </a:r>
          </a:p>
          <a:p>
            <a:pPr marL="457200" indent="-457200"/>
            <a:r>
              <a:rPr lang="sk-SK"/>
              <a:t>Postup: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Číslo A prevedieme do dvojkovej sústavy, podľa postupu prevodu medzi sústavami so základmi 2</a:t>
            </a:r>
            <a:r>
              <a:rPr lang="sk-SK" baseline="30000"/>
              <a:t>i</a:t>
            </a:r>
            <a:r>
              <a:rPr lang="sk-SK"/>
              <a:t> a 2</a:t>
            </a:r>
            <a:r>
              <a:rPr lang="sk-SK" baseline="30000"/>
              <a:t>j </a:t>
            </a:r>
            <a:r>
              <a:rPr lang="sk-SK"/>
              <a:t>ak i</a:t>
            </a:r>
            <a:r>
              <a:rPr lang="en-US"/>
              <a:t>&gt;</a:t>
            </a:r>
            <a:r>
              <a:rPr lang="sk-SK"/>
              <a:t>2 a j</a:t>
            </a:r>
            <a:r>
              <a:rPr lang="en-US"/>
              <a:t>=</a:t>
            </a:r>
            <a:r>
              <a:rPr lang="sk-SK"/>
              <a:t>2</a:t>
            </a:r>
          </a:p>
          <a:p>
            <a:pPr marL="457200" indent="-457200">
              <a:buFontTx/>
              <a:buAutoNum type="arabicPeriod"/>
            </a:pPr>
            <a:r>
              <a:rPr lang="sk-SK"/>
              <a:t>Nové A v dvojkovej sústave prevedieme podľa postupu prevodu medzi sústavami so základmi 2</a:t>
            </a:r>
            <a:r>
              <a:rPr lang="sk-SK" baseline="30000"/>
              <a:t>i</a:t>
            </a:r>
            <a:r>
              <a:rPr lang="sk-SK"/>
              <a:t> a 2</a:t>
            </a:r>
            <a:r>
              <a:rPr lang="sk-SK" baseline="30000"/>
              <a:t>j </a:t>
            </a:r>
            <a:r>
              <a:rPr lang="sk-SK"/>
              <a:t>ak i=2 a j&gt;2</a:t>
            </a: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75E8-BDC7-4A43-9E26-6AD04752CF56}" type="slidenum">
              <a:rPr lang="sk-SK"/>
              <a:pPr/>
              <a:t>41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Delenie číselných sústav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sk-SK" dirty="0" err="1"/>
              <a:t>Polyadické</a:t>
            </a:r>
            <a:r>
              <a:rPr lang="sk-SK" dirty="0"/>
              <a:t> (pozičné) – význam číslice vždy závisí od jej pozície v zápise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Dvojková</a:t>
            </a:r>
          </a:p>
          <a:p>
            <a:pPr lvl="1">
              <a:lnSpc>
                <a:spcPct val="90000"/>
              </a:lnSpc>
            </a:pPr>
            <a:r>
              <a:rPr lang="sk-SK" dirty="0" err="1" smtClean="0"/>
              <a:t>Osmičková</a:t>
            </a:r>
            <a:endParaRPr lang="sk-SK" dirty="0" smtClean="0"/>
          </a:p>
          <a:p>
            <a:pPr lvl="1">
              <a:lnSpc>
                <a:spcPct val="90000"/>
              </a:lnSpc>
            </a:pPr>
            <a:r>
              <a:rPr lang="sk-SK" dirty="0" smtClean="0"/>
              <a:t>Desiatková</a:t>
            </a:r>
          </a:p>
          <a:p>
            <a:pPr lvl="1">
              <a:lnSpc>
                <a:spcPct val="90000"/>
              </a:lnSpc>
            </a:pPr>
            <a:r>
              <a:rPr lang="sk-SK" dirty="0" err="1" smtClean="0"/>
              <a:t>šestnástková</a:t>
            </a:r>
            <a:r>
              <a:rPr lang="sk-SK" dirty="0" smtClean="0"/>
              <a:t> </a:t>
            </a:r>
          </a:p>
          <a:p>
            <a:pPr lvl="1"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 err="1" smtClean="0"/>
              <a:t>Nepolyadické</a:t>
            </a:r>
            <a:r>
              <a:rPr lang="sk-SK" dirty="0" smtClean="0"/>
              <a:t> </a:t>
            </a:r>
            <a:r>
              <a:rPr lang="sk-SK" dirty="0"/>
              <a:t>(nepozičné) – význam číslice nemusí vždy závisieť od jej pozície v zápise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Rímska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„</a:t>
            </a:r>
            <a:r>
              <a:rPr lang="sk-SK" dirty="0"/>
              <a:t>pivná“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Vo výpočtovej technike sa používajú len pozičné sústavy</a:t>
            </a: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4BE7-AB90-4480-8035-3308C721DAAF}" type="slidenum">
              <a:rPr lang="sk-SK"/>
              <a:pPr/>
              <a:t>4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5</a:t>
            </a:fld>
            <a:endParaRPr lang="sk-SK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ph idx="1"/>
          </p:nvPr>
        </p:nvGraphicFramePr>
        <p:xfrm>
          <a:off x="827584" y="1772816"/>
          <a:ext cx="6914652" cy="4227611"/>
        </p:xfrm>
        <a:graphic>
          <a:graphicData uri="http://schemas.openxmlformats.org/presentationml/2006/ole">
            <p:oleObj spid="_x0000_s38914" name="List" r:id="rId3" imgW="5497560" imgH="33559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Číselné sústavy v informatike</a:t>
            </a:r>
            <a:endParaRPr lang="sk-SK" sz="3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/>
              <a:t>V súvislosti s programovaním a výpočtovou technikou vôbec sa najčastejšie stretneme s číslami v sústave desiatkovej(dekadickej), </a:t>
            </a:r>
            <a:r>
              <a:rPr lang="sk-SK" sz="2000" dirty="0" err="1" smtClean="0"/>
              <a:t>osmičkovej</a:t>
            </a:r>
            <a:r>
              <a:rPr lang="sk-SK" sz="2000" dirty="0" smtClean="0"/>
              <a:t> (</a:t>
            </a:r>
            <a:r>
              <a:rPr lang="sk-SK" sz="2000" dirty="0" err="1" smtClean="0"/>
              <a:t>oktálovej</a:t>
            </a:r>
            <a:r>
              <a:rPr lang="sk-SK" sz="2000" dirty="0"/>
              <a:t>), </a:t>
            </a:r>
            <a:r>
              <a:rPr lang="sk-SK" sz="2000" dirty="0" err="1"/>
              <a:t>šestnástkovej</a:t>
            </a:r>
            <a:r>
              <a:rPr lang="sk-SK" sz="2000" dirty="0"/>
              <a:t>(hexadecimálnej) a </a:t>
            </a:r>
            <a:r>
              <a:rPr lang="sk-SK" sz="2000" dirty="0" smtClean="0"/>
              <a:t>dvojkovej (</a:t>
            </a:r>
            <a:r>
              <a:rPr lang="sk-SK" sz="2000" dirty="0"/>
              <a:t>binárnej</a:t>
            </a:r>
            <a:r>
              <a:rPr lang="sk-SK" sz="2000" dirty="0" smtClean="0"/>
              <a:t>),</a:t>
            </a:r>
            <a:endParaRPr lang="sk-SK" sz="2000" dirty="0"/>
          </a:p>
          <a:p>
            <a:r>
              <a:rPr lang="sk-SK" sz="2000" dirty="0" smtClean="0"/>
              <a:t>preto </a:t>
            </a:r>
            <a:r>
              <a:rPr lang="sk-SK" sz="2000" dirty="0"/>
              <a:t>sa ďalej budeme zaoberať prevodmi čísel: </a:t>
            </a:r>
          </a:p>
          <a:p>
            <a:endParaRPr lang="sk-SK" sz="2000" dirty="0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EAC7-0769-4697-86B0-288452047EF9}" type="slidenum">
              <a:rPr lang="sk-SK"/>
              <a:pPr/>
              <a:t>6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Desiatková sústava</a:t>
            </a:r>
            <a:endParaRPr lang="sk-SK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dirty="0" smtClean="0"/>
              <a:t>Používame 10 číslic ( prečo ? 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0, 1, 2, 3, 4, 5, 6, 7, 8, 9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Hodnota číslice závisí od jej pozície v čísle ( napr. číslica 3 má na pozícii jednotiek inú hodnotu ako na pozícii stoviek )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k-SK" dirty="0" smtClean="0"/>
              <a:t>V minulosti sa používali číselné sústavy, ktoré neboli pozičné ani desiatkové ...</a:t>
            </a:r>
          </a:p>
          <a:p>
            <a:pPr>
              <a:lnSpc>
                <a:spcPct val="80000"/>
              </a:lnSpc>
            </a:pPr>
            <a:r>
              <a:rPr lang="sk-SK" dirty="0" smtClean="0"/>
              <a:t>... príkladom takej číselnej sústavy sú rímske číslice</a:t>
            </a:r>
            <a:endParaRPr lang="cs-CZ" dirty="0" smtClean="0"/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11D-ABD4-42B1-A352-4EA7A9EEF657}" type="slidenum">
              <a:rPr lang="sk-SK"/>
              <a:pPr/>
              <a:t>7</a:t>
            </a:fld>
            <a:endParaRPr lang="sk-SK"/>
          </a:p>
        </p:txBody>
      </p:sp>
      <p:pic>
        <p:nvPicPr>
          <p:cNvPr id="5" name="Picture 7" descr="Kopie prs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092280" y="188640"/>
            <a:ext cx="1407368" cy="269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Dvojková sústava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2 cifry:</a:t>
            </a:r>
          </a:p>
          <a:p>
            <a:r>
              <a:rPr lang="sk-SK" dirty="0" smtClean="0"/>
              <a:t>0 a 1</a:t>
            </a:r>
          </a:p>
          <a:p>
            <a:r>
              <a:rPr lang="sk-SK" dirty="0" smtClean="0"/>
              <a:t>0 znamená nepravda, 1 – pravda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D8D5-0371-4C62-82A3-0B28FE05023B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405</TotalTime>
  <Words>1575</Words>
  <Application>Microsoft Office PowerPoint</Application>
  <PresentationFormat>Prezentácia na obrazovke (4:3)</PresentationFormat>
  <Paragraphs>480</Paragraphs>
  <Slides>42</Slides>
  <Notes>10</Notes>
  <HiddenSlides>1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44" baseType="lpstr">
      <vt:lpstr>Špička</vt:lpstr>
      <vt:lpstr>List</vt:lpstr>
      <vt:lpstr>Číselné sústavy</vt:lpstr>
      <vt:lpstr>Obsah</vt:lpstr>
      <vt:lpstr>Cieľ</vt:lpstr>
      <vt:lpstr>Základné pojmy</vt:lpstr>
      <vt:lpstr>Delenie číselných sústav</vt:lpstr>
      <vt:lpstr>Snímka 5</vt:lpstr>
      <vt:lpstr>Číselné sústavy v informatike</vt:lpstr>
      <vt:lpstr>Desiatková sústava</vt:lpstr>
      <vt:lpstr>Dvojková sústava</vt:lpstr>
      <vt:lpstr>Osmičková</vt:lpstr>
      <vt:lpstr>Šestnástková</vt:lpstr>
      <vt:lpstr>Prevod čísla z desiatkovej do dvojkovej sústavy</vt:lpstr>
      <vt:lpstr>Príklad :  Prepíšte číslo 78 do dvojkovej sústavy !</vt:lpstr>
      <vt:lpstr>Prevod čísla z binárnej sústavy do desiatkovej :</vt:lpstr>
      <vt:lpstr>Príklad : Číslo 1001110 je zapísané v binárnej sústave. Prepíšte ho do desiatkovej číselnej sústavy !</vt:lpstr>
      <vt:lpstr>Príklad : Číslo 1001110 je zapísané v binárnej sústave. Prepíšte ho do desiatkovej číselnej sústavy !</vt:lpstr>
      <vt:lpstr>Kalkulačky online</vt:lpstr>
      <vt:lpstr>Operácie</vt:lpstr>
      <vt:lpstr>Súčet</vt:lpstr>
      <vt:lpstr> Súčin</vt:lpstr>
      <vt:lpstr>ROZDIEL</vt:lpstr>
      <vt:lpstr> Podiel</vt:lpstr>
      <vt:lpstr>Načo je to dobré ? </vt:lpstr>
      <vt:lpstr>Snímka 23</vt:lpstr>
      <vt:lpstr>Zdroje</vt:lpstr>
      <vt:lpstr>Príklady</vt:lpstr>
      <vt:lpstr>Prevod z desiatkovej do dvojkovej sústavy</vt:lpstr>
      <vt:lpstr>Prevod z dvojkovej do desiatkovej sústavy</vt:lpstr>
      <vt:lpstr>Príklad</vt:lpstr>
      <vt:lpstr>Pre záujemcov</vt:lpstr>
      <vt:lpstr>Prevod celých čísel zo sústavy s nedesiatkovým základom do desiatkovej sústavy </vt:lpstr>
      <vt:lpstr>Príklad</vt:lpstr>
      <vt:lpstr>Prevod desatinných čísel zo sústavy s nedesiatkovým základom do desiatkovej sústavy</vt:lpstr>
      <vt:lpstr>Príklad</vt:lpstr>
      <vt:lpstr>Príklad</vt:lpstr>
      <vt:lpstr>Prevod medzi sústavami so základom rovným mocnine čísla 2 </vt:lpstr>
      <vt:lpstr>Prevod medzi sústavami so základmi 2j a 2k ak j=2 a k&gt;2</vt:lpstr>
      <vt:lpstr>Príklad</vt:lpstr>
      <vt:lpstr>Príklad</vt:lpstr>
      <vt:lpstr>Prevod medzi sústavami so základmi 2j a 2k ak j&gt;2 a k=2</vt:lpstr>
      <vt:lpstr>Príklad</vt:lpstr>
      <vt:lpstr>Prevod medzi sústavami so základmi 2i a 2j ak i&gt;2 a j&gt;2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Číselné sústavy</dc:title>
  <dc:creator>Polepetko</dc:creator>
  <cp:lastModifiedBy>Jaro</cp:lastModifiedBy>
  <cp:revision>19</cp:revision>
  <dcterms:created xsi:type="dcterms:W3CDTF">2005-07-04T14:33:16Z</dcterms:created>
  <dcterms:modified xsi:type="dcterms:W3CDTF">2011-10-10T11:37:54Z</dcterms:modified>
</cp:coreProperties>
</file>